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6" r:id="rId5"/>
    <p:sldMasterId id="2147483737" r:id="rId6"/>
    <p:sldMasterId id="214748373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布丁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01361A-C4D5-4331-823B-26D62654CC4D}">
  <a:tblStyle styleId="{6A01361A-C4D5-4331-823B-26D62654CC4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F96632F-B983-46A2-A383-50DE4EAE84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slide" Target="slides/slide99.xml"/><Relationship Id="rId106" Type="http://schemas.openxmlformats.org/officeDocument/2006/relationships/slide" Target="slides/slide98.xml"/><Relationship Id="rId105" Type="http://schemas.openxmlformats.org/officeDocument/2006/relationships/slide" Target="slides/slide97.xml"/><Relationship Id="rId104" Type="http://schemas.openxmlformats.org/officeDocument/2006/relationships/slide" Target="slides/slide96.xml"/><Relationship Id="rId109" Type="http://schemas.openxmlformats.org/officeDocument/2006/relationships/slide" Target="slides/slide101.xml"/><Relationship Id="rId108" Type="http://schemas.openxmlformats.org/officeDocument/2006/relationships/slide" Target="slides/slide100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slide" Target="slides/slide95.xml"/><Relationship Id="rId102" Type="http://schemas.openxmlformats.org/officeDocument/2006/relationships/slide" Target="slides/slide94.xml"/><Relationship Id="rId101" Type="http://schemas.openxmlformats.org/officeDocument/2006/relationships/slide" Target="slides/slide93.xml"/><Relationship Id="rId100" Type="http://schemas.openxmlformats.org/officeDocument/2006/relationships/slide" Target="slides/slide92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29" Type="http://schemas.openxmlformats.org/officeDocument/2006/relationships/slide" Target="slides/slide121.xml"/><Relationship Id="rId128" Type="http://schemas.openxmlformats.org/officeDocument/2006/relationships/slide" Target="slides/slide120.xml"/><Relationship Id="rId127" Type="http://schemas.openxmlformats.org/officeDocument/2006/relationships/slide" Target="slides/slide119.xml"/><Relationship Id="rId126" Type="http://schemas.openxmlformats.org/officeDocument/2006/relationships/slide" Target="slides/slide118.xml"/><Relationship Id="rId26" Type="http://schemas.openxmlformats.org/officeDocument/2006/relationships/slide" Target="slides/slide18.xml"/><Relationship Id="rId121" Type="http://schemas.openxmlformats.org/officeDocument/2006/relationships/slide" Target="slides/slide113.xml"/><Relationship Id="rId25" Type="http://schemas.openxmlformats.org/officeDocument/2006/relationships/slide" Target="slides/slide17.xml"/><Relationship Id="rId120" Type="http://schemas.openxmlformats.org/officeDocument/2006/relationships/slide" Target="slides/slide112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125" Type="http://schemas.openxmlformats.org/officeDocument/2006/relationships/slide" Target="slides/slide117.xml"/><Relationship Id="rId29" Type="http://schemas.openxmlformats.org/officeDocument/2006/relationships/slide" Target="slides/slide21.xml"/><Relationship Id="rId124" Type="http://schemas.openxmlformats.org/officeDocument/2006/relationships/slide" Target="slides/slide116.xml"/><Relationship Id="rId123" Type="http://schemas.openxmlformats.org/officeDocument/2006/relationships/slide" Target="slides/slide115.xml"/><Relationship Id="rId122" Type="http://schemas.openxmlformats.org/officeDocument/2006/relationships/slide" Target="slides/slide114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99" Type="http://schemas.openxmlformats.org/officeDocument/2006/relationships/slide" Target="slides/slide91.xml"/><Relationship Id="rId10" Type="http://schemas.openxmlformats.org/officeDocument/2006/relationships/slide" Target="slides/slide2.xml"/><Relationship Id="rId98" Type="http://schemas.openxmlformats.org/officeDocument/2006/relationships/slide" Target="slides/slide90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18" Type="http://schemas.openxmlformats.org/officeDocument/2006/relationships/slide" Target="slides/slide110.xml"/><Relationship Id="rId117" Type="http://schemas.openxmlformats.org/officeDocument/2006/relationships/slide" Target="slides/slide109.xml"/><Relationship Id="rId116" Type="http://schemas.openxmlformats.org/officeDocument/2006/relationships/slide" Target="slides/slide108.xml"/><Relationship Id="rId115" Type="http://schemas.openxmlformats.org/officeDocument/2006/relationships/slide" Target="slides/slide107.xml"/><Relationship Id="rId119" Type="http://schemas.openxmlformats.org/officeDocument/2006/relationships/slide" Target="slides/slide111.xml"/><Relationship Id="rId15" Type="http://schemas.openxmlformats.org/officeDocument/2006/relationships/slide" Target="slides/slide7.xml"/><Relationship Id="rId110" Type="http://schemas.openxmlformats.org/officeDocument/2006/relationships/slide" Target="slides/slide102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14" Type="http://schemas.openxmlformats.org/officeDocument/2006/relationships/slide" Target="slides/slide106.xml"/><Relationship Id="rId18" Type="http://schemas.openxmlformats.org/officeDocument/2006/relationships/slide" Target="slides/slide10.xml"/><Relationship Id="rId113" Type="http://schemas.openxmlformats.org/officeDocument/2006/relationships/slide" Target="slides/slide105.xml"/><Relationship Id="rId112" Type="http://schemas.openxmlformats.org/officeDocument/2006/relationships/slide" Target="slides/slide104.xml"/><Relationship Id="rId111" Type="http://schemas.openxmlformats.org/officeDocument/2006/relationships/slide" Target="slides/slide103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143" Type="http://schemas.openxmlformats.org/officeDocument/2006/relationships/slide" Target="slides/slide135.xml"/><Relationship Id="rId142" Type="http://schemas.openxmlformats.org/officeDocument/2006/relationships/slide" Target="slides/slide134.xml"/><Relationship Id="rId141" Type="http://schemas.openxmlformats.org/officeDocument/2006/relationships/slide" Target="slides/slide133.xml"/><Relationship Id="rId140" Type="http://schemas.openxmlformats.org/officeDocument/2006/relationships/slide" Target="slides/slide13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145" Type="http://schemas.openxmlformats.org/officeDocument/2006/relationships/slide" Target="slides/slide137.xml"/><Relationship Id="rId8" Type="http://schemas.openxmlformats.org/officeDocument/2006/relationships/notesMaster" Target="notesMasters/notesMaster1.xml"/><Relationship Id="rId144" Type="http://schemas.openxmlformats.org/officeDocument/2006/relationships/slide" Target="slides/slide136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139" Type="http://schemas.openxmlformats.org/officeDocument/2006/relationships/slide" Target="slides/slide131.xml"/><Relationship Id="rId138" Type="http://schemas.openxmlformats.org/officeDocument/2006/relationships/slide" Target="slides/slide130.xml"/><Relationship Id="rId137" Type="http://schemas.openxmlformats.org/officeDocument/2006/relationships/slide" Target="slides/slide129.xml"/><Relationship Id="rId132" Type="http://schemas.openxmlformats.org/officeDocument/2006/relationships/slide" Target="slides/slide124.xml"/><Relationship Id="rId131" Type="http://schemas.openxmlformats.org/officeDocument/2006/relationships/slide" Target="slides/slide123.xml"/><Relationship Id="rId130" Type="http://schemas.openxmlformats.org/officeDocument/2006/relationships/slide" Target="slides/slide122.xml"/><Relationship Id="rId136" Type="http://schemas.openxmlformats.org/officeDocument/2006/relationships/slide" Target="slides/slide128.xml"/><Relationship Id="rId135" Type="http://schemas.openxmlformats.org/officeDocument/2006/relationships/slide" Target="slides/slide127.xml"/><Relationship Id="rId134" Type="http://schemas.openxmlformats.org/officeDocument/2006/relationships/slide" Target="slides/slide126.xml"/><Relationship Id="rId133" Type="http://schemas.openxmlformats.org/officeDocument/2006/relationships/slide" Target="slides/slide125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7-10T13:14:27.818">
    <p:pos x="6000" y="0"/>
    <p:text>應修改
其他演算法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iSkOSbaqEzFC7X_-Q1FewS-9Hhw2a_pjGfKv9uGvMI/edit#" TargetMode="External"/><Relationship Id="rId3" Type="http://schemas.openxmlformats.org/officeDocument/2006/relationships/hyperlink" Target="https://docs.google.com/document/d/1QuApzboOkpHZjEBe0Q7uruOqh6xlDB4sHNIXVZ9oQdk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2b7141cf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2b7141cf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課程編輯網頁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https://docs.google.com/document/d/1XiSkOSbaqEzFC7X_-Q1FewS-9Hhw2a_pjGfKv9uGvMI/edit#</a:t>
            </a:r>
            <a:r>
              <a:rPr lang="zh-C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W14 分類與預測：貝氏網路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https://docs.google.com/presentation/d/1fXzH2xWUigsy8bD8usxrO4V9fPW8xjAdtEHU6_Jui3A/edit?usp=sharing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文本探勘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http://l.pulipuli.info/19/ncku-tm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活動說明網頁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https://docs.google.com/document/d/1QuApzboOkpHZjEBe0Q7uruOqh6xlDB4sHNIXVZ9oQdk/edit</a:t>
            </a:r>
            <a:r>
              <a:rPr lang="zh-C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90分鐘+90分鐘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13：00 - 14：30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WEKA簡介與實作-1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14：30 - 14：40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休息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14：40 - 16：20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WEKA簡介與實作-2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1" name="Google Shape;611;ge2b7141cf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4042a44ba_1_29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4042a44ba_1_2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將資料準備成csv格式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將Csv轉換成Arff與其他資料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開啟Weka載入資料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設定時間序列預測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開始預測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解釋結果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e4042a44ba_1_29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e4042a44ba_1_32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e4042a44ba_1_3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245" name="Google Shape;2245;ge4042a44ba_1_3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e4042a44ba_1_32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e4042a44ba_1_3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261" name="Google Shape;2261;ge4042a44ba_1_3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e4042a44ba_0_5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e4042a44ba_0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ge4042a44ba_0_5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e4042a44ba_0_8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e4042a44ba_0_8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輸入資料：6</a:t>
            </a:r>
            <a:endParaRPr/>
          </a:p>
        </p:txBody>
      </p:sp>
      <p:sp>
        <p:nvSpPr>
          <p:cNvPr id="2297" name="Google Shape;2297;ge4042a44ba_0_8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e4042a44ba_1_15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e4042a44ba_1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ge4042a44ba_1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e4042a44ba_1_19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e4042a44ba_1_19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東方哈佛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館長，要多少人好呢？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ge4042a44ba_1_19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e4042a44ba_1_15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e4042a44ba_1_1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輸入資料: 6-8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預測資料: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預測演算法: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要把圖畫出來</a:t>
            </a:r>
            <a:endParaRPr/>
          </a:p>
        </p:txBody>
      </p:sp>
      <p:sp>
        <p:nvSpPr>
          <p:cNvPr id="2334" name="Google Shape;2334;ge4042a44ba_1_1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e4042a44ba_1_15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e4042a44ba_1_15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ge4042a44ba_1_15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e4042a44ba_1_15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e4042a44ba_1_15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ge4042a44ba_1_15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ge4042a44ba_1_15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" name="Google Shape;2374;ge4042a44ba_1_1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輸入資料: 6-8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預測資料: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預測演算法: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要把圖畫出來</a:t>
            </a:r>
            <a:endParaRPr/>
          </a:p>
        </p:txBody>
      </p:sp>
      <p:sp>
        <p:nvSpPr>
          <p:cNvPr id="2375" name="Google Shape;2375;ge4042a44ba_1_15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4042a44ba_1_29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4042a44ba_1_29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ge4042a44ba_1_29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e4042a44ba_1_15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e4042a44ba_1_1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ge4042a44ba_1_15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e4042a44ba_1_16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e4042a44ba_1_16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ge4042a44ba_1_16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e4042a44ba_1_16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e4042a44ba_1_1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ge4042a44ba_1_16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e4042a44ba_1_16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ge4042a44ba_1_16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ge4042a44ba_1_16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e4042a44ba_1_16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7" name="Google Shape;2437;ge4042a44ba_1_1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ge4042a44ba_1_16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4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e4042a44ba_1_1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e4042a44ba_1_1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ge4042a44ba_1_16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e4042a44ba_1_16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e4042a44ba_1_16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5" name="Google Shape;2465;ge4042a44ba_1_16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4042a44ba_1_16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4042a44ba_1_1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ge4042a44ba_1_1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e4042a44ba_1_17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e4042a44ba_1_17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ge4042a44ba_1_17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e4042a44ba_1_17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e4042a44ba_1_17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ge4042a44ba_1_17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e4042a44ba_1_10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e4042a44ba_1_10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e4042a44ba_1_10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0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e4042a44ba_1_17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e4042a44ba_1_17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3" name="Google Shape;2513;ge4042a44ba_1_17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e4042a44ba_1_17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e4042a44ba_1_17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ge4042a44ba_1_17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7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e4042a44ba_1_17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e4042a44ba_1_17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ge4042a44ba_1_17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e4042a44ba_1_17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e4042a44ba_1_1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ge4042a44ba_1_17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e4042a44ba_1_17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e4042a44ba_1_17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ge4042a44ba_1_17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e4042a44ba_1_17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e4042a44ba_1_17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有無使用peridic預測結果比較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6" name="Google Shape;2586;ge4042a44ba_1_17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e4042a44ba_0_8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e4042a44ba_0_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2" name="Google Shape;2602;ge4042a44ba_0_8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4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e4042a44ba_1_18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e4042a44ba_1_18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7" name="Google Shape;2617;ge4042a44ba_1_18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6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4042a44ba_1_18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4042a44ba_1_18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ge4042a44ba_1_18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e4042a44ba_1_18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e4042a44ba_1_18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ge4042a44ba_1_18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4042a44ba_1_10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4042a44ba_1_10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e4042a44ba_1_10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e4042a44ba_1_18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0" name="Google Shape;2650;ge4042a44ba_1_18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ge4042a44ba_1_18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3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e4042a44ba_1_18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e4042a44ba_1_18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6" name="Google Shape;2666;ge4042a44ba_1_18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e4042a44ba_1_18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e4042a44ba_1_18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ge4042a44ba_1_18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e4042a44ba_1_18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e4042a44ba_1_1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ge4042a44ba_1_18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e4042a44ba_0_2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e4042a44ba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ge4042a44ba_0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2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e4042a44ba_1_18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e4042a44ba_1_18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ge4042a44ba_1_18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ge4042a44ba_1_19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6" name="Google Shape;2756;ge4042a44ba_1_19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7" name="Google Shape;2757;ge4042a44ba_1_19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e4042a44ba_1_19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e4042a44ba_1_19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8" name="Google Shape;2768;ge4042a44ba_1_19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e4042a44ba_1_10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e4042a44ba_1_10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e4042a44ba_1_10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4042a44ba_1_1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4042a44ba_1_1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e4042a44ba_1_1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4042a44ba_1_1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4042a44ba_1_1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e4042a44ba_1_1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4042a44ba_1_1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4042a44ba_1_1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e4042a44ba_1_1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e4042a44ba_1_1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e4042a44ba_1_1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</p:txBody>
      </p:sp>
      <p:sp>
        <p:nvSpPr>
          <p:cNvPr id="864" name="Google Shape;864;ge4042a44ba_1_1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4042a44ba_1_11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4042a44ba_1_1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轉換成arff,steps跟skiplist</a:t>
            </a:r>
            <a:endParaRPr/>
          </a:p>
        </p:txBody>
      </p:sp>
      <p:sp>
        <p:nvSpPr>
          <p:cNvPr id="878" name="Google Shape;878;ge4042a44ba_1_1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4042a44b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4042a44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e4042a44b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e4042a44ba_1_1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e4042a44ba_1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轉換成arff,steps跟skiplist</a:t>
            </a:r>
            <a:endParaRPr/>
          </a:p>
        </p:txBody>
      </p:sp>
      <p:sp>
        <p:nvSpPr>
          <p:cNvPr id="897" name="Google Shape;897;ge4042a44ba_1_1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e4042a44ba_1_19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e4042a44ba_1_19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e4042a44ba_1_19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4042a44ba_1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4042a44ba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ge4042a44ba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4042a44ba_1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4042a44ba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e4042a44ba_1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4042a44ba_1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4042a44ba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ge4042a44ba_1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4042a44ba_1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4042a44ba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ge4042a44ba_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4042a44ba_1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4042a44ba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ge4042a44ba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e4042a44ba_1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e4042a44ba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ge4042a44ba_1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e4042a44ba_1_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e4042a44ba_1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ge4042a44ba_1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e4042a44ba_1_1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e4042a44ba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ge4042a44ba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4042a44ba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4042a44b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e4042a44ba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e4042a44ba_1_1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e4042a44ba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ge4042a44ba_1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e4042a44ba_1_1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e4042a44ba_1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ge4042a44ba_1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e4042a44ba_1_21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e4042a44ba_1_2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e4042a44ba_1_2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e4042a44ba_1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e4042a44ba_1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e4042a44ba_1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4042a44ba_1_1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4042a44ba_1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ge4042a44ba_1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4042a44ba_1_1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4042a44ba_1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將資料準備成csv格式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將Csv轉換成Arff與其他資料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開啟Weka載入資料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設定時間序列預測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開始預測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解釋結果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e4042a44ba_1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4042a44ba_1_1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e4042a44ba_1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ge4042a44ba_1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e4042a44ba_1_2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e4042a44ba_1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ge4042a44ba_1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e4042a44ba_1_2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e4042a44ba_1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e4042a44ba_1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e4042a44ba_1_2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e4042a44ba_1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ge4042a44ba_1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5931fc31_2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65931fc31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265931fc31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4042a44ba_1_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4042a44ba_1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ge4042a44ba_1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e4042a44ba_1_2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e4042a44ba_1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ge4042a44ba_1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e4042a44ba_1_2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e4042a44ba_1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ge4042a44ba_1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e4042a44ba_1_2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e4042a44ba_1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ge4042a44ba_1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4042a44ba_1_3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4042a44ba_1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https://docs.google.com/spreadsheets/d/1Fbx9I3TpLjjaHvWLIsN3fkGD-lzNreeTBE1j8CTR65A/edit?usp=drive_web&amp;ouid=114213398356762978931</a:t>
            </a:r>
            <a:endParaRPr/>
          </a:p>
        </p:txBody>
      </p:sp>
      <p:sp>
        <p:nvSpPr>
          <p:cNvPr id="1239" name="Google Shape;1239;ge4042a44ba_1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e4042a44ba_1_3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e4042a44ba_1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ge4042a44ba_1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e4042a44ba_1_3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e4042a44ba_1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ge4042a44ba_1_3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e4042a44ba_1_3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e4042a44ba_1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e4042a44ba_1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e4042a44ba_1_3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e4042a44ba_1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ge4042a44ba_1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e4042a44ba_1_3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e4042a44ba_1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ge4042a44ba_1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647b4babc_1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647b4babc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東方哈佛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館長，要多少人好呢？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2647b4babc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4042a44ba_1_3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4042a44ba_1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ge4042a44ba_1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e4042a44ba_1_4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e4042a44ba_1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e4042a44ba_1_4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4042a44ba_1_4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4042a44ba_1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ge4042a44ba_1_4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e4042a44ba_1_4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e4042a44ba_1_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ge4042a44ba_1_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e4042a44ba_1_24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e4042a44ba_1_2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e4042a44ba_1_24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e4042a44ba_1_5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e4042a44ba_1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ge4042a44ba_1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e4042a44ba_1_5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e4042a44ba_1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ge4042a44ba_1_5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4042a44ba_1_5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4042a44ba_1_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ge4042a44ba_1_5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e4042a44ba_1_5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e4042a44ba_1_5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ge4042a44ba_1_5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e4042a44ba_1_5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e4042a44ba_1_5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ge4042a44ba_1_5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647b4babc_1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647b4babc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館長：要用資料來判斷 (資料驅動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讓東方哈佛超越西方哈佛</a:t>
            </a:r>
            <a:endParaRPr/>
          </a:p>
        </p:txBody>
      </p:sp>
      <p:sp>
        <p:nvSpPr>
          <p:cNvPr id="660" name="Google Shape;660;g2647b4babc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e4042a44ba_1_6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e4042a44ba_1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ge4042a44ba_1_6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e4042a44ba_1_6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e4042a44ba_1_6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https://docs.google.com/spreadsheets/d/1VAsIe3LxKRj9M7LZtCkE1v9AyCSvbnYEAgliBkKcrhQ/edit?usp=drive_web</a:t>
            </a:r>
            <a:endParaRPr/>
          </a:p>
        </p:txBody>
      </p:sp>
      <p:sp>
        <p:nvSpPr>
          <p:cNvPr id="1510" name="Google Shape;1510;ge4042a44ba_1_6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e4042a44ba_1_6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e4042a44ba_1_6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ge4042a44ba_1_6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e4042a44ba_1_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e4042a44ba_1_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測試測試測試</a:t>
            </a:r>
            <a:endParaRPr/>
          </a:p>
        </p:txBody>
      </p:sp>
      <p:sp>
        <p:nvSpPr>
          <p:cNvPr id="1551" name="Google Shape;1551;ge4042a44ba_1_6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e4042a44ba_1_8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e4042a44ba_1_8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要解釋到step的概念</a:t>
            </a:r>
            <a:endParaRPr/>
          </a:p>
        </p:txBody>
      </p:sp>
      <p:sp>
        <p:nvSpPr>
          <p:cNvPr id="1701" name="Google Shape;1701;ge4042a44ba_1_8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e4042a44ba_1_8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e4042a44ba_1_8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要解釋到step的概念</a:t>
            </a:r>
            <a:endParaRPr/>
          </a:p>
        </p:txBody>
      </p:sp>
      <p:sp>
        <p:nvSpPr>
          <p:cNvPr id="1720" name="Google Shape;1720;ge4042a44ba_1_8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e4042a44ba_1_8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e4042a44ba_1_8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ge4042a44ba_1_8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e4042a44ba_1_8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e4042a44ba_1_8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ge4042a44ba_1_8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e4042a44ba_1_8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e4042a44ba_1_8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ge4042a44ba_1_8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4042a44ba_1_8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4042a44ba_1_8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ge4042a44ba_1_8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647b4babc_1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647b4babc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2647b4babc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e4042a44ba_1_9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e4042a44ba_1_9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ge4042a44ba_1_9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e4042a44ba_1_9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e4042a44ba_1_9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ge4042a44ba_1_9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e4042a44ba_1_9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e4042a44ba_1_9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ge4042a44ba_1_9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e4042a44ba_1_9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e4042a44ba_1_9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ge4042a44ba_1_9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e4042a44ba_1_9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e4042a44ba_1_9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加上滯後性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加上趨勢性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加上週期性</a:t>
            </a:r>
            <a:endParaRPr/>
          </a:p>
        </p:txBody>
      </p:sp>
      <p:sp>
        <p:nvSpPr>
          <p:cNvPr id="1865" name="Google Shape;1865;ge4042a44ba_1_9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e4042a44ba_1_12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e4042a44ba_1_1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ge4042a44ba_1_12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e4042a44ba_1_9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e4042a44ba_1_9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Skip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七月的折線圖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有幾天是閉館的日子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用紅底標示出來吧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週末不計算</a:t>
            </a:r>
            <a:endParaRPr/>
          </a:p>
        </p:txBody>
      </p:sp>
      <p:sp>
        <p:nvSpPr>
          <p:cNvPr id="1891" name="Google Shape;1891;ge4042a44ba_1_9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e4042a44ba_1_10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e4042a44ba_1_10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ge4042a44ba_1_10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e4042a44ba_1_10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e4042a44ba_1_10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日期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Skip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沒有問號的部分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i6-7o8</a:t>
            </a:r>
            <a:endParaRPr/>
          </a:p>
        </p:txBody>
      </p:sp>
      <p:sp>
        <p:nvSpPr>
          <p:cNvPr id="1917" name="Google Shape;1917;ge4042a44ba_1_10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e4042a44ba_1_26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e4042a44ba_1_26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ge4042a44ba_1_26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647b4babc_1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647b4babc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讓東方哈佛超越西方哈佛！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館長：可以做到嗎？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2647b4babc_1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e4042a44ba_1_4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e4042a44ba_1_4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ge4042a44ba_1_4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e4042a44ba_1_4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e4042a44ba_1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ge4042a44ba_1_4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e4042a44ba_1_12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e4042a44ba_1_1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ge4042a44ba_1_1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e4042a44ba_1_12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e4042a44ba_1_1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ge4042a44ba_1_1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e4042a44ba_1_12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e4042a44ba_1_1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ge4042a44ba_1_1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4042a44ba_1_12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4042a44ba_1_1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</p:txBody>
      </p:sp>
      <p:sp>
        <p:nvSpPr>
          <p:cNvPr id="2018" name="Google Shape;2018;ge4042a44ba_1_1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4042a44ba_1_13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4042a44ba_1_1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36" name="Google Shape;2036;ge4042a44ba_1_13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e4042a44ba_1_13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e4042a44ba_1_1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52" name="Google Shape;2052;ge4042a44ba_1_1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e4042a44ba_1_13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e4042a44ba_1_1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71" name="Google Shape;2071;ge4042a44ba_1_1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e4042a44ba_1_13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e4042a44ba_1_1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84" name="Google Shape;2084;ge4042a44ba_1_1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4042a44ba_1_10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4042a44ba_1_10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e4042a44ba_1_10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e4042a44ba_1_13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e4042a44ba_1_1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102" name="Google Shape;2102;ge4042a44ba_1_1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e4042a44ba_1_26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e4042a44ba_1_2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ge4042a44ba_1_2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e4042a44ba_1_14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e4042a44ba_1_1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35" name="Google Shape;2135;ge4042a44ba_1_1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4042a44ba_1_14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4042a44ba_1_1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51" name="Google Shape;2151;ge4042a44ba_1_14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e4042a44ba_1_14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e4042a44ba_1_1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ge4042a44ba_1_1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e4042a44ba_1_14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e4042a44ba_1_1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80" name="Google Shape;2180;ge4042a44ba_1_1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e4042a44ba_1_14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e4042a44ba_1_1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看起來最準的那個，用黃色框線標亮</a:t>
            </a:r>
            <a:endParaRPr/>
          </a:p>
        </p:txBody>
      </p:sp>
      <p:sp>
        <p:nvSpPr>
          <p:cNvPr id="2195" name="Google Shape;2195;ge4042a44ba_1_14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e4042a44ba_1_14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e4042a44ba_1_1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我文組的，數學不太好</a:t>
            </a:r>
            <a:endParaRPr/>
          </a:p>
        </p:txBody>
      </p:sp>
      <p:sp>
        <p:nvSpPr>
          <p:cNvPr id="2212" name="Google Shape;2212;ge4042a44ba_1_14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e4042a44ba_1_14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e4042a44ba_1_1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ge4042a44ba_1_14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e4042a44ba_0_5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e4042a44ba_0_5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ge4042a44ba_0_5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16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8.jp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16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1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8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6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16.gif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11" y="4513588"/>
            <a:ext cx="645125" cy="64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6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68" name="Google Shape;16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26"/>
          <p:cNvSpPr txBox="1"/>
          <p:nvPr>
            <p:ph idx="1" type="subTitle"/>
          </p:nvPr>
        </p:nvSpPr>
        <p:spPr>
          <a:xfrm>
            <a:off x="1345800" y="4376600"/>
            <a:ext cx="3384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26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2" name="Google Shape;17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 1" showMasterSp="0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7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76" name="Google Shape;17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1345800" y="4376600"/>
            <a:ext cx="3384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6" name="Google Shape;196;p30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1" name="Google Shape;201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5" name="Google Shape;205;p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5" name="Google Shape;225;p35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35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30" name="Google Shape;230;p35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6" name="Google Shape;236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2" name="Google Shape;242;p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3" name="Google Shape;243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4" name="Google Shape;244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0" name="Google Shape;250;p3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2" name="Google Shape;252;p3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2" name="Google Shape;262;p3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8" name="Google Shape;268;p4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41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71" name="Google Shape;271;p4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41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41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76" name="Google Shape;276;p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4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80" name="Google Shape;280;p4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42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84" name="Google Shape;2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87" name="Google Shape;287;p4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8" name="Google Shape;288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2">
  <p:cSld name="1_章節標題_2_2"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91" name="Google Shape;291;p4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4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" name="Google Shape;2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96" name="Google Shape;296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19163"/>
            <a:ext cx="41243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2" name="Google Shape;302;p4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9" name="Google Shape;309;p4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16" name="Google Shape;316;p4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8" name="Google Shape;318;p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21" name="Google Shape;321;p4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9" name="Google Shape;329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9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5" name="Google Shape;335;p49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6" name="Google Shape;336;p49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0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2" name="Google Shape;342;p50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1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47" name="Google Shape;347;p5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51" name="Google Shape;351;p52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52" name="Google Shape;352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53" name="Google Shape;353;p52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" name="Google Shape;356;p53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3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58" name="Google Shape;358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59" name="Google Shape;359;p53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63" name="Google Shape;363;p54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4" name="Google Shape;364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7" name="Google Shape;367;p55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9" name="Google Shape;369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2" name="Google Shape;372;p56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3" name="Google Shape;373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74" name="Google Shape;374;p56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 1">
  <p:cSld name="BLANK_2_2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77" name="Google Shape;377;p5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9" name="Google Shape;379;p57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Google Shape;380;p57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89" name="Google Shape;38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9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60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394" name="Google Shape;394;p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60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7" name="Google Shape;397;p60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98" name="Google Shape;39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0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1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1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1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4" name="Google Shape;404;p61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5" name="Google Shape;405;p61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406" name="Google Shape;4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0" name="Google Shape;410;p62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1" name="Google Shape;411;p62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4" name="Google Shape;414;p63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5" name="Google Shape;415;p63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18" name="Google Shape;418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9" name="Google Shape;419;p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0" name="Google Shape;420;p6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3" name="Google Shape;423;p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4" name="Google Shape;424;p6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6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8" name="Google Shape;428;p66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9" name="Google Shape;429;p6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30" name="Google Shape;430;p66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3" name="Google Shape;433;p6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4" name="Google Shape;434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35" name="Google Shape;435;p6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6" name="Google Shape;436;p6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7" name="Google Shape;437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38" name="Google Shape;438;p6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8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1" name="Google Shape;441;p68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2" name="Google Shape;442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43" name="Google Shape;443;p68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4" name="Google Shape;444;p68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5" name="Google Shape;445;p68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6" name="Google Shape;446;p68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7" name="Google Shape;447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8" name="Google Shape;448;p68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1" name="Google Shape;451;p6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52" name="Google Shape;452;p69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53" name="Google Shape;453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54" name="Google Shape;454;p6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0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0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9" name="Google Shape;459;p7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0" name="Google Shape;460;p7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1" name="Google Shape;461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62" name="Google Shape;462;p7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1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1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7" name="Google Shape;467;p7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8" name="Google Shape;468;p7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9" name="Google Shape;469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70" name="Google Shape;470;p7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2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2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2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2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7" name="Google Shape;477;p72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78" name="Google Shape;478;p72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79" name="Google Shape;479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80" name="Google Shape;480;p7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3" name="Google Shape;483;p73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84" name="Google Shape;484;p73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85" name="Google Shape;485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86" name="Google Shape;486;p7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74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489" name="Google Shape;489;p7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74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1" name="Google Shape;49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3" name="Google Shape;493;p74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94" name="Google Shape;494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495" name="Google Shape;49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 1">
  <p:cSld name="1_章節標題_2_1_1">
    <p:bg>
      <p:bgPr>
        <a:solidFill>
          <a:srgbClr val="FFFFFF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75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498" name="Google Shape;498;p7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75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0" name="Google Shape;50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2" name="Google Shape;502;p75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03" name="Google Shape;503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04" name="Google Shape;50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2" y="2435825"/>
            <a:ext cx="2815954" cy="37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76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507" name="Google Shape;507;p7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76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76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0" name="Google Shape;51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511" name="Google Shape;51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3" name="Google Shape;513;p76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14" name="Google Shape;514;p76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5" name="Google Shape;515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2">
  <p:cSld name="1_章節標題_2_2">
    <p:bg>
      <p:bgPr>
        <a:solidFill>
          <a:srgbClr val="FFFFFF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77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518" name="Google Shape;518;p7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77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0" name="Google Shape;52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2" name="Google Shape;522;p77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23" name="Google Shape;523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24" name="Google Shape;52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19163"/>
            <a:ext cx="41243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29" name="Google Shape;529;p78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8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9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9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36" name="Google Shape;536;p79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9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9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43" name="Google Shape;543;p8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8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5" name="Google Shape;545;p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48" name="Google Shape;548;p8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0" name="Google Shape;550;p81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53" name="Google Shape;553;p82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2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82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6" name="Google Shape;556;p8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59" name="Google Shape;559;p83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83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8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2" name="Google Shape;562;p83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3" name="Google Shape;563;p83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 1">
  <p:cSld name="BLANK_2_2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8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8" name="Google Shape;568;p84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72" name="Google Shape;572;p85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5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5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5" name="Google Shape;575;p85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6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0" name="Google Shape;580;p8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3" name="Google Shape;583;p87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4" name="Google Shape;584;p87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585" name="Google Shape;585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6" name="Google Shape;586;p87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8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9" name="Google Shape;589;p88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88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591" name="Google Shape;591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92" name="Google Shape;592;p88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5" name="Google Shape;595;p89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596" name="Google Shape;596;p89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7" name="Google Shape;597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0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0" name="Google Shape;600;p90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601" name="Google Shape;601;p90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2" name="Google Shape;602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5" name="Google Shape;605;p91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6" name="Google Shape;606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07" name="Google Shape;607;p91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34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77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67.xml"/><Relationship Id="rId35" Type="http://schemas.openxmlformats.org/officeDocument/2006/relationships/theme" Target="../theme/theme4.xml"/><Relationship Id="rId12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8" name="Google Shape;158;p24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383" name="Google Shape;383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84" name="Google Shape;384;p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385" name="Google Shape;385;p58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png"/><Relationship Id="rId4" Type="http://schemas.openxmlformats.org/officeDocument/2006/relationships/image" Target="../media/image84.png"/><Relationship Id="rId5" Type="http://schemas.openxmlformats.org/officeDocument/2006/relationships/image" Target="../media/image75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28.png"/><Relationship Id="rId4" Type="http://schemas.openxmlformats.org/officeDocument/2006/relationships/image" Target="../media/image75.png"/><Relationship Id="rId5" Type="http://schemas.openxmlformats.org/officeDocument/2006/relationships/image" Target="../media/image138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27.png"/><Relationship Id="rId4" Type="http://schemas.openxmlformats.org/officeDocument/2006/relationships/image" Target="../media/image136.png"/><Relationship Id="rId5" Type="http://schemas.openxmlformats.org/officeDocument/2006/relationships/image" Target="../media/image75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34.png"/><Relationship Id="rId4" Type="http://schemas.openxmlformats.org/officeDocument/2006/relationships/image" Target="../media/image80.png"/><Relationship Id="rId5" Type="http://schemas.openxmlformats.org/officeDocument/2006/relationships/image" Target="../media/image150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1.png"/><Relationship Id="rId4" Type="http://schemas.openxmlformats.org/officeDocument/2006/relationships/image" Target="../media/image143.png"/><Relationship Id="rId5" Type="http://schemas.openxmlformats.org/officeDocument/2006/relationships/image" Target="../media/image68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67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51.png"/><Relationship Id="rId4" Type="http://schemas.openxmlformats.org/officeDocument/2006/relationships/image" Target="../media/image82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84.png"/><Relationship Id="rId4" Type="http://schemas.openxmlformats.org/officeDocument/2006/relationships/image" Target="../media/image159.png"/><Relationship Id="rId5" Type="http://schemas.openxmlformats.org/officeDocument/2006/relationships/image" Target="../media/image68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57.png"/><Relationship Id="rId4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62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74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82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63.png"/><Relationship Id="rId4" Type="http://schemas.openxmlformats.org/officeDocument/2006/relationships/image" Target="../media/image77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60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2.png"/><Relationship Id="rId4" Type="http://schemas.openxmlformats.org/officeDocument/2006/relationships/image" Target="../media/image80.png"/><Relationship Id="rId5" Type="http://schemas.openxmlformats.org/officeDocument/2006/relationships/image" Target="../media/image77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72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67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175.png"/><Relationship Id="rId4" Type="http://schemas.openxmlformats.org/officeDocument/2006/relationships/image" Target="../media/image173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68.png"/><Relationship Id="rId4" Type="http://schemas.openxmlformats.org/officeDocument/2006/relationships/image" Target="../media/image164.png"/><Relationship Id="rId5" Type="http://schemas.openxmlformats.org/officeDocument/2006/relationships/image" Target="../media/image170.png"/><Relationship Id="rId6" Type="http://schemas.openxmlformats.org/officeDocument/2006/relationships/image" Target="../media/image147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181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65.png"/><Relationship Id="rId4" Type="http://schemas.openxmlformats.org/officeDocument/2006/relationships/image" Target="../media/image161.png"/><Relationship Id="rId5" Type="http://schemas.openxmlformats.org/officeDocument/2006/relationships/image" Target="../media/image147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90.png"/><Relationship Id="rId4" Type="http://schemas.openxmlformats.org/officeDocument/2006/relationships/image" Target="../media/image94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61.png"/><Relationship Id="rId4" Type="http://schemas.openxmlformats.org/officeDocument/2006/relationships/image" Target="../media/image71.png"/><Relationship Id="rId5" Type="http://schemas.openxmlformats.org/officeDocument/2006/relationships/image" Target="../media/image67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71.jpg"/><Relationship Id="rId4" Type="http://schemas.openxmlformats.org/officeDocument/2006/relationships/image" Target="../media/image17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9.jpg"/><Relationship Id="rId4" Type="http://schemas.openxmlformats.org/officeDocument/2006/relationships/image" Target="../media/image77.png"/><Relationship Id="rId5" Type="http://schemas.openxmlformats.org/officeDocument/2006/relationships/image" Target="../media/image82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75.png"/><Relationship Id="rId4" Type="http://schemas.openxmlformats.org/officeDocument/2006/relationships/image" Target="../media/image82.png"/><Relationship Id="rId5" Type="http://schemas.openxmlformats.org/officeDocument/2006/relationships/image" Target="../media/image185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83.png"/><Relationship Id="rId4" Type="http://schemas.openxmlformats.org/officeDocument/2006/relationships/image" Target="../media/image182.png"/><Relationship Id="rId5" Type="http://schemas.openxmlformats.org/officeDocument/2006/relationships/image" Target="../media/image176.jp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180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122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69.png"/><Relationship Id="rId4" Type="http://schemas.openxmlformats.org/officeDocument/2006/relationships/image" Target="../media/image161.png"/><Relationship Id="rId5" Type="http://schemas.openxmlformats.org/officeDocument/2006/relationships/image" Target="../media/image165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177.jp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7.xml"/><Relationship Id="rId3" Type="http://schemas.openxmlformats.org/officeDocument/2006/relationships/hyperlink" Target="http://blog.pulipuli.info/" TargetMode="External"/><Relationship Id="rId4" Type="http://schemas.openxmlformats.org/officeDocument/2006/relationships/image" Target="../media/image17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0.png"/><Relationship Id="rId4" Type="http://schemas.openxmlformats.org/officeDocument/2006/relationships/image" Target="../media/image82.png"/><Relationship Id="rId5" Type="http://schemas.openxmlformats.org/officeDocument/2006/relationships/image" Target="../media/image73.png"/><Relationship Id="rId6" Type="http://schemas.openxmlformats.org/officeDocument/2006/relationships/image" Target="../media/image6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8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1.png"/><Relationship Id="rId4" Type="http://schemas.openxmlformats.org/officeDocument/2006/relationships/image" Target="../media/image8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3.png"/><Relationship Id="rId4" Type="http://schemas.openxmlformats.org/officeDocument/2006/relationships/image" Target="../media/image91.png"/><Relationship Id="rId5" Type="http://schemas.openxmlformats.org/officeDocument/2006/relationships/image" Target="../media/image8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3.png"/><Relationship Id="rId4" Type="http://schemas.openxmlformats.org/officeDocument/2006/relationships/image" Target="../media/image84.png"/><Relationship Id="rId5" Type="http://schemas.openxmlformats.org/officeDocument/2006/relationships/image" Target="../media/image9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0.png"/><Relationship Id="rId4" Type="http://schemas.openxmlformats.org/officeDocument/2006/relationships/image" Target="../media/image94.png"/><Relationship Id="rId5" Type="http://schemas.openxmlformats.org/officeDocument/2006/relationships/image" Target="../media/image9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5.png"/><Relationship Id="rId4" Type="http://schemas.openxmlformats.org/officeDocument/2006/relationships/image" Target="../media/image9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8.png"/><Relationship Id="rId4" Type="http://schemas.openxmlformats.org/officeDocument/2006/relationships/image" Target="../media/image107.png"/><Relationship Id="rId5" Type="http://schemas.openxmlformats.org/officeDocument/2006/relationships/image" Target="../media/image7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5.png"/><Relationship Id="rId4" Type="http://schemas.openxmlformats.org/officeDocument/2006/relationships/image" Target="../media/image1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9.png"/><Relationship Id="rId4" Type="http://schemas.openxmlformats.org/officeDocument/2006/relationships/image" Target="../media/image7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9.png"/><Relationship Id="rId4" Type="http://schemas.openxmlformats.org/officeDocument/2006/relationships/image" Target="../media/image75.png"/><Relationship Id="rId5" Type="http://schemas.openxmlformats.org/officeDocument/2006/relationships/image" Target="../media/image93.png"/><Relationship Id="rId6" Type="http://schemas.openxmlformats.org/officeDocument/2006/relationships/image" Target="../media/image8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2.png"/><Relationship Id="rId4" Type="http://schemas.openxmlformats.org/officeDocument/2006/relationships/image" Target="../media/image109.png"/><Relationship Id="rId5" Type="http://schemas.openxmlformats.org/officeDocument/2006/relationships/image" Target="../media/image75.png"/><Relationship Id="rId6" Type="http://schemas.openxmlformats.org/officeDocument/2006/relationships/image" Target="../media/image8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1.png"/><Relationship Id="rId4" Type="http://schemas.openxmlformats.org/officeDocument/2006/relationships/image" Target="../media/image7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4.png"/><Relationship Id="rId4" Type="http://schemas.openxmlformats.org/officeDocument/2006/relationships/image" Target="../media/image7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0.png"/><Relationship Id="rId4" Type="http://schemas.openxmlformats.org/officeDocument/2006/relationships/image" Target="../media/image9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8.png"/><Relationship Id="rId4" Type="http://schemas.openxmlformats.org/officeDocument/2006/relationships/image" Target="../media/image7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5.png"/><Relationship Id="rId4" Type="http://schemas.openxmlformats.org/officeDocument/2006/relationships/image" Target="../media/image7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6.png"/><Relationship Id="rId4" Type="http://schemas.openxmlformats.org/officeDocument/2006/relationships/image" Target="../media/image7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6.png"/><Relationship Id="rId4" Type="http://schemas.openxmlformats.org/officeDocument/2006/relationships/image" Target="../media/image7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4.png"/><Relationship Id="rId4" Type="http://schemas.openxmlformats.org/officeDocument/2006/relationships/image" Target="../media/image7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3.png"/><Relationship Id="rId4" Type="http://schemas.openxmlformats.org/officeDocument/2006/relationships/image" Target="../media/image7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3.png"/><Relationship Id="rId4" Type="http://schemas.openxmlformats.org/officeDocument/2006/relationships/image" Target="../media/image7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sthda.com/english/articles/40-regression-analysis/165-linear-regression-essentials-in-r/" TargetMode="External"/><Relationship Id="rId4" Type="http://schemas.openxmlformats.org/officeDocument/2006/relationships/image" Target="../media/image10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displayr.com/what-is-linear-regression/" TargetMode="External"/><Relationship Id="rId4" Type="http://schemas.openxmlformats.org/officeDocument/2006/relationships/image" Target="../media/image1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5.png"/><Relationship Id="rId4" Type="http://schemas.openxmlformats.org/officeDocument/2006/relationships/image" Target="../media/image1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3.png"/><Relationship Id="rId4" Type="http://schemas.openxmlformats.org/officeDocument/2006/relationships/image" Target="../media/image75.png"/><Relationship Id="rId5" Type="http://schemas.openxmlformats.org/officeDocument/2006/relationships/image" Target="../media/image9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3.png"/><Relationship Id="rId4" Type="http://schemas.openxmlformats.org/officeDocument/2006/relationships/image" Target="../media/image75.png"/><Relationship Id="rId5" Type="http://schemas.openxmlformats.org/officeDocument/2006/relationships/image" Target="../media/image91.png"/><Relationship Id="rId6" Type="http://schemas.openxmlformats.org/officeDocument/2006/relationships/image" Target="../media/image1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7.png"/><Relationship Id="rId4" Type="http://schemas.openxmlformats.org/officeDocument/2006/relationships/image" Target="../media/image75.png"/><Relationship Id="rId5" Type="http://schemas.openxmlformats.org/officeDocument/2006/relationships/image" Target="../media/image9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5.png"/><Relationship Id="rId4" Type="http://schemas.openxmlformats.org/officeDocument/2006/relationships/image" Target="../media/image7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6.png"/><Relationship Id="rId4" Type="http://schemas.openxmlformats.org/officeDocument/2006/relationships/image" Target="../media/image7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4.png"/><Relationship Id="rId4" Type="http://schemas.openxmlformats.org/officeDocument/2006/relationships/image" Target="../media/image75.png"/><Relationship Id="rId5" Type="http://schemas.openxmlformats.org/officeDocument/2006/relationships/image" Target="../media/image1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0.png"/><Relationship Id="rId4" Type="http://schemas.openxmlformats.org/officeDocument/2006/relationships/image" Target="../media/image9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5" Type="http://schemas.openxmlformats.org/officeDocument/2006/relationships/image" Target="../media/image68.png"/><Relationship Id="rId6" Type="http://schemas.openxmlformats.org/officeDocument/2006/relationships/image" Target="../media/image7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26.png"/><Relationship Id="rId4" Type="http://schemas.openxmlformats.org/officeDocument/2006/relationships/image" Target="../media/image12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png"/><Relationship Id="rId4" Type="http://schemas.openxmlformats.org/officeDocument/2006/relationships/image" Target="../media/image84.png"/><Relationship Id="rId5" Type="http://schemas.openxmlformats.org/officeDocument/2006/relationships/image" Target="../media/image7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28.png"/><Relationship Id="rId4" Type="http://schemas.openxmlformats.org/officeDocument/2006/relationships/image" Target="../media/image7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38.png"/><Relationship Id="rId4" Type="http://schemas.openxmlformats.org/officeDocument/2006/relationships/image" Target="../media/image7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27.png"/><Relationship Id="rId4" Type="http://schemas.openxmlformats.org/officeDocument/2006/relationships/image" Target="../media/image136.png"/><Relationship Id="rId5" Type="http://schemas.openxmlformats.org/officeDocument/2006/relationships/image" Target="../media/image7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27.png"/><Relationship Id="rId4" Type="http://schemas.openxmlformats.org/officeDocument/2006/relationships/image" Target="../media/image7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5.png"/><Relationship Id="rId4" Type="http://schemas.openxmlformats.org/officeDocument/2006/relationships/image" Target="../media/image1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5.png"/><Relationship Id="rId4" Type="http://schemas.openxmlformats.org/officeDocument/2006/relationships/image" Target="../media/image133.png"/><Relationship Id="rId5" Type="http://schemas.openxmlformats.org/officeDocument/2006/relationships/image" Target="../media/image11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0.png"/><Relationship Id="rId4" Type="http://schemas.openxmlformats.org/officeDocument/2006/relationships/image" Target="../media/image9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46.png"/><Relationship Id="rId4" Type="http://schemas.openxmlformats.org/officeDocument/2006/relationships/image" Target="../media/image12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46.png"/><Relationship Id="rId4" Type="http://schemas.openxmlformats.org/officeDocument/2006/relationships/image" Target="../media/image12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40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37.png"/><Relationship Id="rId4" Type="http://schemas.openxmlformats.org/officeDocument/2006/relationships/image" Target="../media/image12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37.png"/><Relationship Id="rId4" Type="http://schemas.openxmlformats.org/officeDocument/2006/relationships/image" Target="../media/image155.png"/><Relationship Id="rId5" Type="http://schemas.openxmlformats.org/officeDocument/2006/relationships/image" Target="../media/image135.png"/><Relationship Id="rId6" Type="http://schemas.openxmlformats.org/officeDocument/2006/relationships/image" Target="../media/image14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53.png"/><Relationship Id="rId4" Type="http://schemas.openxmlformats.org/officeDocument/2006/relationships/image" Target="../media/image6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54.jpg"/><Relationship Id="rId4" Type="http://schemas.openxmlformats.org/officeDocument/2006/relationships/image" Target="../media/image148.png"/><Relationship Id="rId5" Type="http://schemas.openxmlformats.org/officeDocument/2006/relationships/image" Target="../media/image68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2"/>
          <p:cNvSpPr txBox="1"/>
          <p:nvPr/>
        </p:nvSpPr>
        <p:spPr>
          <a:xfrm>
            <a:off x="599675" y="477905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政治大學圖檔所博士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陳勇汀</a:t>
            </a:r>
            <a:endParaRPr b="1"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 u="sng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pudding@nccu.edu.tw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2021年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4" name="Google Shape;614;p92"/>
          <p:cNvSpPr txBox="1"/>
          <p:nvPr/>
        </p:nvSpPr>
        <p:spPr>
          <a:xfrm>
            <a:off x="599675" y="12022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資料探勘技術於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圖書館讀者資料分析與應用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Chapter 3. 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洞悉未來</a:t>
            </a:r>
            <a:endParaRPr b="1" sz="40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時間序列</a:t>
            </a: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7" name="Google Shape;737;p101"/>
          <p:cNvCxnSpPr/>
          <p:nvPr/>
        </p:nvCxnSpPr>
        <p:spPr>
          <a:xfrm>
            <a:off x="743400" y="3704750"/>
            <a:ext cx="7657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101"/>
          <p:cNvCxnSpPr/>
          <p:nvPr/>
        </p:nvCxnSpPr>
        <p:spPr>
          <a:xfrm>
            <a:off x="749950" y="2723475"/>
            <a:ext cx="7657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39" name="Google Shape;739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40" name="Google Shape;740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時間序列預測流程</a:t>
            </a:r>
            <a:endParaRPr/>
          </a:p>
        </p:txBody>
      </p:sp>
      <p:sp>
        <p:nvSpPr>
          <p:cNvPr id="741" name="Google Shape;741;p101"/>
          <p:cNvSpPr/>
          <p:nvPr/>
        </p:nvSpPr>
        <p:spPr>
          <a:xfrm>
            <a:off x="2631598" y="19300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1. 準備歷史資料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2" name="Google Shape;742;p101"/>
          <p:cNvSpPr/>
          <p:nvPr/>
        </p:nvSpPr>
        <p:spPr>
          <a:xfrm>
            <a:off x="2631598" y="288757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2. 試算表轉換ARFF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3" name="Google Shape;743;p101"/>
          <p:cNvSpPr/>
          <p:nvPr/>
        </p:nvSpPr>
        <p:spPr>
          <a:xfrm>
            <a:off x="2631598" y="38451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使用Weka預測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4" name="Google Shape;744;p101"/>
          <p:cNvSpPr/>
          <p:nvPr/>
        </p:nvSpPr>
        <p:spPr>
          <a:xfrm>
            <a:off x="2631598" y="480267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4. 預測結果分析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5" name="Google Shape;745;p101"/>
          <p:cNvSpPr/>
          <p:nvPr/>
        </p:nvSpPr>
        <p:spPr>
          <a:xfrm>
            <a:off x="2631598" y="57602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5. 改善預測結果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746" name="Google Shape;746;p101"/>
          <p:cNvCxnSpPr>
            <a:stCxn id="741" idx="2"/>
            <a:endCxn id="742" idx="0"/>
          </p:cNvCxnSpPr>
          <p:nvPr/>
        </p:nvCxnSpPr>
        <p:spPr>
          <a:xfrm>
            <a:off x="4571998" y="251772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7" name="Google Shape;747;p101"/>
          <p:cNvCxnSpPr>
            <a:stCxn id="742" idx="2"/>
            <a:endCxn id="743" idx="0"/>
          </p:cNvCxnSpPr>
          <p:nvPr/>
        </p:nvCxnSpPr>
        <p:spPr>
          <a:xfrm>
            <a:off x="4571998" y="347527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101"/>
          <p:cNvCxnSpPr>
            <a:stCxn id="743" idx="2"/>
            <a:endCxn id="744" idx="0"/>
          </p:cNvCxnSpPr>
          <p:nvPr/>
        </p:nvCxnSpPr>
        <p:spPr>
          <a:xfrm>
            <a:off x="4571998" y="443282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9" name="Google Shape;749;p101"/>
          <p:cNvCxnSpPr>
            <a:stCxn id="744" idx="2"/>
            <a:endCxn id="745" idx="0"/>
          </p:cNvCxnSpPr>
          <p:nvPr/>
        </p:nvCxnSpPr>
        <p:spPr>
          <a:xfrm>
            <a:off x="4571998" y="539037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101"/>
          <p:cNvCxnSpPr>
            <a:stCxn id="745" idx="3"/>
            <a:endCxn id="743" idx="3"/>
          </p:cNvCxnSpPr>
          <p:nvPr/>
        </p:nvCxnSpPr>
        <p:spPr>
          <a:xfrm flipH="1" rot="10800000">
            <a:off x="6512398" y="4138875"/>
            <a:ext cx="600" cy="19152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1" name="Google Shape;751;p1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752" name="Google Shape;75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75" y="1812887"/>
            <a:ext cx="636475" cy="8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582" y="2881492"/>
            <a:ext cx="636475" cy="6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575" y="3845125"/>
            <a:ext cx="636475" cy="6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7" name="Google Shape;2247;p191"/>
          <p:cNvPicPr preferRelativeResize="0"/>
          <p:nvPr/>
        </p:nvPicPr>
        <p:blipFill rotWithShape="1">
          <a:blip r:embed="rId3">
            <a:alphaModFix/>
          </a:blip>
          <a:srcRect b="67049" l="0" r="33087" t="0"/>
          <a:stretch/>
        </p:blipFill>
        <p:spPr>
          <a:xfrm>
            <a:off x="476238" y="1786300"/>
            <a:ext cx="7087626" cy="28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8" name="Google Shape;2248;p191"/>
          <p:cNvSpPr/>
          <p:nvPr/>
        </p:nvSpPr>
        <p:spPr>
          <a:xfrm>
            <a:off x="738325" y="3654400"/>
            <a:ext cx="923100" cy="39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49" name="Google Shape;2249;p1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50" name="Google Shape;2250;p19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提示：選擇其他</a:t>
            </a:r>
            <a:r>
              <a:rPr lang="zh-CN">
                <a:solidFill>
                  <a:schemeClr val="dk1"/>
                </a:solidFill>
              </a:rPr>
              <a:t>演算法</a:t>
            </a:r>
            <a:endParaRPr b="0" sz="3200"/>
          </a:p>
        </p:txBody>
      </p:sp>
      <p:sp>
        <p:nvSpPr>
          <p:cNvPr id="2251" name="Google Shape;2251;p19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19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3" name="Google Shape;2253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54" name="Google Shape;2254;p19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5" name="Google Shape;2255;p191"/>
          <p:cNvPicPr preferRelativeResize="0"/>
          <p:nvPr/>
        </p:nvPicPr>
        <p:blipFill rotWithShape="1">
          <a:blip r:embed="rId5">
            <a:alphaModFix/>
          </a:blip>
          <a:srcRect b="0" l="0" r="40284" t="0"/>
          <a:stretch/>
        </p:blipFill>
        <p:spPr>
          <a:xfrm>
            <a:off x="3209920" y="1786300"/>
            <a:ext cx="3259225" cy="47053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6" name="Google Shape;2256;p191"/>
          <p:cNvSpPr/>
          <p:nvPr/>
        </p:nvSpPr>
        <p:spPr>
          <a:xfrm>
            <a:off x="6088500" y="3874675"/>
            <a:ext cx="2579400" cy="1834500"/>
          </a:xfrm>
          <a:prstGeom prst="wedgeRoundRectCallout">
            <a:avLst>
              <a:gd fmla="val -69506" name="adj1"/>
              <a:gd fmla="val 22055" name="adj2"/>
              <a:gd fmla="val 0" name="adj3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灰色表示演算法無法處理現在的資料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257" name="Google Shape;2257;p191"/>
          <p:cNvSpPr/>
          <p:nvPr/>
        </p:nvSpPr>
        <p:spPr>
          <a:xfrm rot="10798666">
            <a:off x="1888275" y="3590709"/>
            <a:ext cx="15459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1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64" name="Google Shape;2264;p19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提示：</a:t>
            </a:r>
            <a:r>
              <a:rPr lang="zh-CN">
                <a:solidFill>
                  <a:schemeClr val="dk1"/>
                </a:solidFill>
              </a:rPr>
              <a:t>查看演算法說明</a:t>
            </a:r>
            <a:endParaRPr b="0" sz="3200"/>
          </a:p>
        </p:txBody>
      </p:sp>
      <p:sp>
        <p:nvSpPr>
          <p:cNvPr id="2265" name="Google Shape;2265;p19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6" name="Google Shape;2266;p192"/>
          <p:cNvPicPr preferRelativeResize="0"/>
          <p:nvPr/>
        </p:nvPicPr>
        <p:blipFill rotWithShape="1">
          <a:blip r:embed="rId3">
            <a:alphaModFix/>
          </a:blip>
          <a:srcRect b="70058" l="0" r="38324" t="0"/>
          <a:stretch/>
        </p:blipFill>
        <p:spPr>
          <a:xfrm>
            <a:off x="240800" y="1514900"/>
            <a:ext cx="5234526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425" y="3815741"/>
            <a:ext cx="6923576" cy="30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192"/>
          <p:cNvSpPr/>
          <p:nvPr/>
        </p:nvSpPr>
        <p:spPr>
          <a:xfrm>
            <a:off x="1117275" y="3025625"/>
            <a:ext cx="14280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69" name="Google Shape;2269;p192"/>
          <p:cNvSpPr/>
          <p:nvPr/>
        </p:nvSpPr>
        <p:spPr>
          <a:xfrm>
            <a:off x="5103650" y="4616400"/>
            <a:ext cx="838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70" name="Google Shape;2270;p192"/>
          <p:cNvSpPr/>
          <p:nvPr/>
        </p:nvSpPr>
        <p:spPr>
          <a:xfrm>
            <a:off x="6093475" y="4458625"/>
            <a:ext cx="2753100" cy="1170900"/>
          </a:xfrm>
          <a:prstGeom prst="roundRect">
            <a:avLst>
              <a:gd fmla="val 69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71" name="Google Shape;2271;p192"/>
          <p:cNvSpPr/>
          <p:nvPr/>
        </p:nvSpPr>
        <p:spPr>
          <a:xfrm>
            <a:off x="4918550" y="3616700"/>
            <a:ext cx="773400" cy="763500"/>
          </a:xfrm>
          <a:prstGeom prst="wedgeEllipseCallout">
            <a:avLst>
              <a:gd fmla="val 31649" name="adj1"/>
              <a:gd fmla="val 920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272" name="Google Shape;2272;p192"/>
          <p:cNvSpPr/>
          <p:nvPr/>
        </p:nvSpPr>
        <p:spPr>
          <a:xfrm>
            <a:off x="5865150" y="3401525"/>
            <a:ext cx="2865000" cy="677400"/>
          </a:xfrm>
          <a:prstGeom prst="wedgeRoundRectCallout">
            <a:avLst>
              <a:gd fmla="val -12137" name="adj1"/>
              <a:gd fmla="val 1082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演算法說明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273" name="Google Shape;2273;p192"/>
          <p:cNvSpPr/>
          <p:nvPr/>
        </p:nvSpPr>
        <p:spPr>
          <a:xfrm rot="-7192163">
            <a:off x="2131875" y="3537771"/>
            <a:ext cx="479495" cy="5244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19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5" name="Google Shape;2275;p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76" name="Google Shape;2276;p192"/>
          <p:cNvSpPr/>
          <p:nvPr/>
        </p:nvSpPr>
        <p:spPr>
          <a:xfrm>
            <a:off x="2862750" y="1644500"/>
            <a:ext cx="4424100" cy="1170900"/>
          </a:xfrm>
          <a:prstGeom prst="wedgeRoundRectCallout">
            <a:avLst>
              <a:gd fmla="val -61979" name="adj1"/>
              <a:gd fmla="val 595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a. 更換成Multilayer…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類神經演算法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19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193"/>
          <p:cNvSpPr/>
          <p:nvPr/>
        </p:nvSpPr>
        <p:spPr>
          <a:xfrm flipH="1">
            <a:off x="5598566" y="3368950"/>
            <a:ext cx="8979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:\Desktop\Dropbox\108-2 成大課程\0319 WEKA實作：機器學習 監督式學習\課程網頁icon\odt.emf" id="2284" name="Google Shape;2284;p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650" y="2964725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5" name="Google Shape;2285;p193"/>
          <p:cNvSpPr/>
          <p:nvPr/>
        </p:nvSpPr>
        <p:spPr>
          <a:xfrm flipH="1">
            <a:off x="2684766" y="3368950"/>
            <a:ext cx="8979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1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學習單填答</a:t>
            </a:r>
            <a:endParaRPr/>
          </a:p>
        </p:txBody>
      </p:sp>
      <p:sp>
        <p:nvSpPr>
          <p:cNvPr id="2287" name="Google Shape;2287;p1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88" name="Google Shape;2288;p1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9" name="Google Shape;2289;p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90" name="Google Shape;2290;p193"/>
          <p:cNvSpPr/>
          <p:nvPr/>
        </p:nvSpPr>
        <p:spPr>
          <a:xfrm>
            <a:off x="4534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91" name="Google Shape;2291;p193"/>
          <p:cNvSpPr/>
          <p:nvPr/>
        </p:nvSpPr>
        <p:spPr>
          <a:xfrm>
            <a:off x="3284900" y="4751175"/>
            <a:ext cx="24555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學習單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92" name="Google Shape;2292;p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2950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3" name="Google Shape;2293;p193"/>
          <p:cNvSpPr/>
          <p:nvPr/>
        </p:nvSpPr>
        <p:spPr>
          <a:xfrm>
            <a:off x="6239525" y="4751175"/>
            <a:ext cx="24555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繳交</a:t>
            </a: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學習單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00" name="Google Shape;2300;p19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 5.</a:t>
            </a:r>
            <a:endParaRPr/>
          </a:p>
        </p:txBody>
      </p:sp>
      <p:sp>
        <p:nvSpPr>
          <p:cNvPr id="2301" name="Google Shape;2301;p19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多變項時間序列預測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1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08" name="Google Shape;2308;p19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195"/>
          <p:cNvSpPr txBox="1"/>
          <p:nvPr>
            <p:ph type="title"/>
          </p:nvPr>
        </p:nvSpPr>
        <p:spPr>
          <a:xfrm>
            <a:off x="476250" y="49961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東方哈佛大學圖書館</a:t>
            </a:r>
            <a:endParaRPr/>
          </a:p>
        </p:txBody>
      </p:sp>
      <p:pic>
        <p:nvPicPr>
          <p:cNvPr id="2310" name="Google Shape;2310;p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938" y="1810900"/>
            <a:ext cx="2436125" cy="3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195"/>
          <p:cNvSpPr txBox="1"/>
          <p:nvPr/>
        </p:nvSpPr>
        <p:spPr>
          <a:xfrm>
            <a:off x="1677000" y="299700"/>
            <a:ext cx="579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超越西方哈佛的</a:t>
            </a:r>
            <a:endParaRPr/>
          </a:p>
        </p:txBody>
      </p:sp>
      <p:grpSp>
        <p:nvGrpSpPr>
          <p:cNvPr id="2312" name="Google Shape;2312;p195"/>
          <p:cNvGrpSpPr/>
          <p:nvPr/>
        </p:nvGrpSpPr>
        <p:grpSpPr>
          <a:xfrm rot="-899960">
            <a:off x="938581" y="934487"/>
            <a:ext cx="1920467" cy="1920467"/>
            <a:chOff x="6311449" y="2137175"/>
            <a:chExt cx="1920525" cy="1920525"/>
          </a:xfrm>
        </p:grpSpPr>
        <p:pic>
          <p:nvPicPr>
            <p:cNvPr id="2313" name="Google Shape;2313;p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4" name="Google Shape;2314;p1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七月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2315" name="Google Shape;2315;p1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  <p:grpSp>
        <p:nvGrpSpPr>
          <p:cNvPr id="2316" name="Google Shape;2316;p195"/>
          <p:cNvGrpSpPr/>
          <p:nvPr/>
        </p:nvGrpSpPr>
        <p:grpSpPr>
          <a:xfrm rot="-899960">
            <a:off x="938581" y="2516062"/>
            <a:ext cx="1920467" cy="1920467"/>
            <a:chOff x="6311449" y="2137175"/>
            <a:chExt cx="1920525" cy="1920525"/>
          </a:xfrm>
        </p:grpSpPr>
        <p:pic>
          <p:nvPicPr>
            <p:cNvPr id="2317" name="Google Shape;2317;p19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8" name="Google Shape;2318;p1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八月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2319" name="Google Shape;2319;p1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177" y="2637525"/>
            <a:ext cx="4221626" cy="391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1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27" name="Google Shape;2327;p19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https://romansiii.deviantart.com/art/Gendo-Ikari-343139846</a:t>
            </a:r>
            <a:endParaRPr/>
          </a:p>
        </p:txBody>
      </p:sp>
      <p:sp>
        <p:nvSpPr>
          <p:cNvPr id="2328" name="Google Shape;2328;p196"/>
          <p:cNvSpPr/>
          <p:nvPr/>
        </p:nvSpPr>
        <p:spPr>
          <a:xfrm>
            <a:off x="2638200" y="5462475"/>
            <a:ext cx="3867600" cy="10908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dk1"/>
                </a:solidFill>
              </a:rPr>
              <a:t>東方哈佛大學圖書館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2329" name="Google Shape;2329;p196"/>
          <p:cNvSpPr txBox="1"/>
          <p:nvPr>
            <p:ph type="title"/>
          </p:nvPr>
        </p:nvSpPr>
        <p:spPr>
          <a:xfrm>
            <a:off x="476250" y="4946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再用時間序列預測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規劃九月人力!</a:t>
            </a:r>
            <a:endParaRPr/>
          </a:p>
        </p:txBody>
      </p:sp>
      <p:sp>
        <p:nvSpPr>
          <p:cNvPr id="2330" name="Google Shape;2330;p196"/>
          <p:cNvSpPr txBox="1"/>
          <p:nvPr/>
        </p:nvSpPr>
        <p:spPr>
          <a:xfrm rot="-544431">
            <a:off x="5699261" y="2182476"/>
            <a:ext cx="3098778" cy="146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讓</a:t>
            </a:r>
            <a:r>
              <a:rPr b="1" lang="zh-CN" sz="2800">
                <a:solidFill>
                  <a:srgbClr val="FF0000"/>
                </a:solidFill>
              </a:rPr>
              <a:t>東方哈佛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      再次強大！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" name="Google Shape;2336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75" y="3059750"/>
            <a:ext cx="7600950" cy="3143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7" name="Google Shape;2337;p1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38" name="Google Shape;2338;p19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2339" name="Google Shape;2339;p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77" y="496225"/>
            <a:ext cx="1296650" cy="1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0" name="Google Shape;2340;p197"/>
          <p:cNvSpPr/>
          <p:nvPr/>
        </p:nvSpPr>
        <p:spPr>
          <a:xfrm>
            <a:off x="3598025" y="790200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6月到8月→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41" name="Google Shape;2341;p197"/>
          <p:cNvSpPr/>
          <p:nvPr/>
        </p:nvSpPr>
        <p:spPr>
          <a:xfrm>
            <a:off x="587238" y="253975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285.0462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42" name="Google Shape;2342;p197"/>
          <p:cNvSpPr/>
          <p:nvPr/>
        </p:nvSpPr>
        <p:spPr>
          <a:xfrm>
            <a:off x="6365776" y="4237775"/>
            <a:ext cx="1807200" cy="15420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343" name="Google Shape;2343;p197"/>
          <p:cNvSpPr/>
          <p:nvPr/>
        </p:nvSpPr>
        <p:spPr>
          <a:xfrm>
            <a:off x="8231975" y="4830475"/>
            <a:ext cx="773400" cy="763500"/>
          </a:xfrm>
          <a:prstGeom prst="wedgeEllipseCallout">
            <a:avLst>
              <a:gd fmla="val -58563" name="adj1"/>
              <a:gd fmla="val 520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1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50" name="Google Shape;2350;p19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sp>
        <p:nvSpPr>
          <p:cNvPr id="2351" name="Google Shape;2351;p198"/>
          <p:cNvSpPr txBox="1"/>
          <p:nvPr>
            <p:ph type="title"/>
          </p:nvPr>
        </p:nvSpPr>
        <p:spPr>
          <a:xfrm>
            <a:off x="378375" y="5220150"/>
            <a:ext cx="71733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讀者滿意度：</a:t>
            </a:r>
            <a:endParaRPr/>
          </a:p>
        </p:txBody>
      </p:sp>
      <p:pic>
        <p:nvPicPr>
          <p:cNvPr id="2352" name="Google Shape;2352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88" y="492925"/>
            <a:ext cx="7321825" cy="49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50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4" name="Google Shape;2354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35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00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125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7" name="Google Shape;2357;p198"/>
          <p:cNvGrpSpPr/>
          <p:nvPr/>
        </p:nvGrpSpPr>
        <p:grpSpPr>
          <a:xfrm>
            <a:off x="531675" y="378457"/>
            <a:ext cx="1472082" cy="1472082"/>
            <a:chOff x="6311449" y="2137175"/>
            <a:chExt cx="1920525" cy="1920525"/>
          </a:xfrm>
        </p:grpSpPr>
        <p:pic>
          <p:nvPicPr>
            <p:cNvPr id="2358" name="Google Shape;2358;p1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9" name="Google Shape;2359;p1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九月</a:t>
              </a:r>
              <a:endParaRPr b="1" sz="3600"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19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1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67" name="Google Shape;2367;p1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如何改善預測方法？</a:t>
            </a:r>
            <a:endParaRPr/>
          </a:p>
        </p:txBody>
      </p:sp>
      <p:sp>
        <p:nvSpPr>
          <p:cNvPr id="2368" name="Google Shape;2368;p19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199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70" name="Google Shape;2370;p199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FF"/>
                </a:solidFill>
              </a:rPr>
              <a:t>2. 增加更多觀察值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71" name="Google Shape;2371;p199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3. 增加疊加變項</a:t>
            </a:r>
            <a:endParaRPr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7" name="Google Shape;2377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050" y="2969100"/>
            <a:ext cx="7600950" cy="3143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8" name="Google Shape;2378;p2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79" name="Google Shape;2379;p20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2380" name="Google Shape;2380;p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77" y="496225"/>
            <a:ext cx="1296650" cy="167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81" name="Google Shape;2381;p200"/>
          <p:cNvSpPr/>
          <p:nvPr/>
        </p:nvSpPr>
        <p:spPr>
          <a:xfrm>
            <a:off x="3598025" y="790200"/>
            <a:ext cx="3093300" cy="13002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FFFF00"/>
                </a:solidFill>
              </a:rPr>
              <a:t>1月</a:t>
            </a:r>
            <a:r>
              <a:rPr lang="zh-CN" sz="2800">
                <a:solidFill>
                  <a:srgbClr val="FFFFFF"/>
                </a:solidFill>
              </a:rPr>
              <a:t>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2" name="Google Shape;2382;p200"/>
          <p:cNvSpPr/>
          <p:nvPr/>
        </p:nvSpPr>
        <p:spPr>
          <a:xfrm>
            <a:off x="275063" y="2235992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360.2757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83" name="Google Shape;2383;p200"/>
          <p:cNvSpPr/>
          <p:nvPr/>
        </p:nvSpPr>
        <p:spPr>
          <a:xfrm>
            <a:off x="7321200" y="3963450"/>
            <a:ext cx="838200" cy="173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pSp>
        <p:nvGrpSpPr>
          <p:cNvPr id="2384" name="Google Shape;2384;p200"/>
          <p:cNvGrpSpPr/>
          <p:nvPr/>
        </p:nvGrpSpPr>
        <p:grpSpPr>
          <a:xfrm>
            <a:off x="8027700" y="3894025"/>
            <a:ext cx="1116300" cy="763500"/>
            <a:chOff x="7987950" y="3581850"/>
            <a:chExt cx="1116300" cy="763500"/>
          </a:xfrm>
        </p:grpSpPr>
        <p:sp>
          <p:nvSpPr>
            <p:cNvPr id="2385" name="Google Shape;2385;p200"/>
            <p:cNvSpPr/>
            <p:nvPr/>
          </p:nvSpPr>
          <p:spPr>
            <a:xfrm>
              <a:off x="8159400" y="3581850"/>
              <a:ext cx="773400" cy="763500"/>
            </a:xfrm>
            <a:prstGeom prst="wedgeEllipseCallout">
              <a:avLst>
                <a:gd fmla="val -58563" name="adj1"/>
                <a:gd fmla="val 52017" name="adj2"/>
              </a:avLst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rgbClr val="FFFFFF"/>
                </a:solidFill>
              </a:endParaRPr>
            </a:p>
          </p:txBody>
        </p:sp>
        <p:sp>
          <p:nvSpPr>
            <p:cNvPr id="2386" name="Google Shape;2386;p200"/>
            <p:cNvSpPr txBox="1"/>
            <p:nvPr/>
          </p:nvSpPr>
          <p:spPr>
            <a:xfrm>
              <a:off x="7987950" y="3581850"/>
              <a:ext cx="1116300" cy="763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chemeClr val="lt1"/>
                  </a:solidFill>
                </a:rPr>
                <a:t>!!!</a:t>
              </a:r>
              <a:endParaRPr b="1" sz="48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61" name="Google Shape;761;p102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</a:t>
            </a:r>
            <a:r>
              <a:rPr lang="zh-CN">
                <a:solidFill>
                  <a:schemeClr val="dk1"/>
                </a:solidFill>
              </a:rPr>
              <a:t>準備與轉換</a:t>
            </a:r>
            <a:endParaRPr b="0" sz="2400"/>
          </a:p>
        </p:txBody>
      </p:sp>
      <p:sp>
        <p:nvSpPr>
          <p:cNvPr id="762" name="Google Shape;762;p102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2-1. 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0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2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94" name="Google Shape;2394;p2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如何改善預測方法？</a:t>
            </a:r>
            <a:endParaRPr/>
          </a:p>
        </p:txBody>
      </p:sp>
      <p:sp>
        <p:nvSpPr>
          <p:cNvPr id="2395" name="Google Shape;2395;p2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201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97" name="Google Shape;2397;p201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2. 增加更多觀察值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98" name="Google Shape;2398;p201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FF"/>
                </a:solidFill>
              </a:rPr>
              <a:t>3. 增加疊加變項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3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20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2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06" name="Google Shape;2406;p20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疊加變項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可能影響入館人數的其他原因?</a:t>
            </a:r>
            <a:endParaRPr b="0" sz="3200"/>
          </a:p>
        </p:txBody>
      </p:sp>
      <p:sp>
        <p:nvSpPr>
          <p:cNvPr id="2407" name="Google Shape;2407;p20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8" name="Google Shape;2408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8931"/>
            <a:ext cx="9143999" cy="4072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09" name="Google Shape;2409;p202"/>
          <p:cNvSpPr/>
          <p:nvPr/>
        </p:nvSpPr>
        <p:spPr>
          <a:xfrm>
            <a:off x="2393200" y="2459425"/>
            <a:ext cx="3632400" cy="2941800"/>
          </a:xfrm>
          <a:prstGeom prst="roundRect">
            <a:avLst>
              <a:gd fmla="val 578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202"/>
          <p:cNvSpPr/>
          <p:nvPr/>
        </p:nvSpPr>
        <p:spPr>
          <a:xfrm>
            <a:off x="917550" y="2459425"/>
            <a:ext cx="435300" cy="2941800"/>
          </a:xfrm>
          <a:prstGeom prst="roundRect">
            <a:avLst>
              <a:gd fmla="val 26079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202"/>
          <p:cNvSpPr/>
          <p:nvPr/>
        </p:nvSpPr>
        <p:spPr>
          <a:xfrm>
            <a:off x="5476950" y="1783075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?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412" name="Google Shape;2412;p202"/>
          <p:cNvSpPr/>
          <p:nvPr/>
        </p:nvSpPr>
        <p:spPr>
          <a:xfrm>
            <a:off x="974325" y="1783075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?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2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19" name="Google Shape;2419;p2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20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/>
              <a:t>http://www.sundaykiss.com/%E8%82%B2%E5%85%92/%E5%85%B6%E5%AF%A6%E9%96%8B%E5%AD%B8%E5%8F%88%E6%9C%89%E5%92%A9%E5%A5%BD%E6%80%95%E5%96%8E%EF%BC%813%E6%8B%9B%E8%A7%A3%E6%B1%BA%E5%AD%A9%E5%AD%90%E9%96%8B%E5%AD%B8%E7%84%A6%E6%85%AE%E5%95%8F%E9%A1%8C/</a:t>
            </a:r>
            <a:endParaRPr sz="600"/>
          </a:p>
        </p:txBody>
      </p:sp>
      <p:pic>
        <p:nvPicPr>
          <p:cNvPr id="2421" name="Google Shape;2421;p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00" y="694750"/>
            <a:ext cx="6983000" cy="5237250"/>
          </a:xfrm>
          <a:prstGeom prst="rect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20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2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29" name="Google Shape;2429;p2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加入疊加變項後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輸入資料</a:t>
            </a:r>
            <a:endParaRPr/>
          </a:p>
        </p:txBody>
      </p:sp>
      <p:sp>
        <p:nvSpPr>
          <p:cNvPr id="2430" name="Google Shape;2430;p20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31" name="Google Shape;2431;p204"/>
          <p:cNvGraphicFramePr/>
          <p:nvPr/>
        </p:nvGraphicFramePr>
        <p:xfrm>
          <a:off x="2110925" y="272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564625"/>
                <a:gridCol w="1108800"/>
                <a:gridCol w="1349700"/>
                <a:gridCol w="1231275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in_semester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是否開學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2017-01-11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 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3627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 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3372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1271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891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1767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descr="google spreadsheet.png" id="2432" name="Google Shape;2432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202" y="4819875"/>
            <a:ext cx="1296650" cy="1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3" name="Google Shape;2433;p204"/>
          <p:cNvSpPr/>
          <p:nvPr/>
        </p:nvSpPr>
        <p:spPr>
          <a:xfrm>
            <a:off x="5574450" y="5281600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1月到8月→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34" name="Google Shape;2434;p204"/>
          <p:cNvSpPr/>
          <p:nvPr/>
        </p:nvSpPr>
        <p:spPr>
          <a:xfrm>
            <a:off x="4426200" y="1552025"/>
            <a:ext cx="2093700" cy="1033500"/>
          </a:xfrm>
          <a:prstGeom prst="wedgeRoundRectCallout">
            <a:avLst>
              <a:gd fmla="val -2783" name="adj1"/>
              <a:gd fmla="val 72476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overlay data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疊加變項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9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2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41" name="Google Shape;2441;p20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</a:t>
            </a:r>
            <a:r>
              <a:rPr lang="zh-CN">
                <a:solidFill>
                  <a:schemeClr val="dk1"/>
                </a:solidFill>
              </a:rPr>
              <a:t>加入疊加變項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輸入資料：1月到8月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>
                <a:solidFill>
                  <a:schemeClr val="dk1"/>
                </a:solidFill>
              </a:rPr>
              <a:t>預測目標：9月</a:t>
            </a:r>
            <a:endParaRPr/>
          </a:p>
        </p:txBody>
      </p:sp>
      <p:sp>
        <p:nvSpPr>
          <p:cNvPr id="2442" name="Google Shape;2442;p20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5</a:t>
            </a:r>
            <a:r>
              <a:rPr lang="zh-CN"/>
              <a:t>-2.</a:t>
            </a:r>
            <a:endParaRPr/>
          </a:p>
        </p:txBody>
      </p:sp>
      <p:grpSp>
        <p:nvGrpSpPr>
          <p:cNvPr id="2443" name="Google Shape;2443;p205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2444" name="Google Shape;2444;p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5" name="Google Shape;2445;p205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一月</a:t>
              </a:r>
              <a:endParaRPr b="1" sz="3600"/>
            </a:p>
          </p:txBody>
        </p:sp>
      </p:grpSp>
      <p:grpSp>
        <p:nvGrpSpPr>
          <p:cNvPr id="2446" name="Google Shape;2446;p205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2447" name="Google Shape;2447;p2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8" name="Google Shape;2448;p205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九月</a:t>
              </a:r>
              <a:endParaRPr b="1" sz="3600"/>
            </a:p>
          </p:txBody>
        </p:sp>
      </p:grpSp>
      <p:grpSp>
        <p:nvGrpSpPr>
          <p:cNvPr id="2449" name="Google Shape;2449;p205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2450" name="Google Shape;2450;p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1" name="Google Shape;2451;p205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sp>
        <p:nvSpPr>
          <p:cNvPr id="2452" name="Google Shape;2452;p205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53" name="Google Shape;2453;p205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8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2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60" name="Google Shape;2460;p20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800">
                <a:solidFill>
                  <a:schemeClr val="dk1"/>
                </a:solidFill>
              </a:rPr>
              <a:t>預測9月入館人數：</a:t>
            </a:r>
            <a:r>
              <a:rPr b="0" lang="zh-CN" sz="2800">
                <a:solidFill>
                  <a:srgbClr val="FF0000"/>
                </a:solidFill>
              </a:rPr>
              <a:t>加入疊加變項</a:t>
            </a:r>
            <a:endParaRPr b="0" sz="2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操作步驟大綱</a:t>
            </a:r>
            <a:endParaRPr/>
          </a:p>
        </p:txBody>
      </p:sp>
      <p:sp>
        <p:nvSpPr>
          <p:cNvPr id="2461" name="Google Shape;2461;p206"/>
          <p:cNvSpPr txBox="1"/>
          <p:nvPr>
            <p:ph idx="1" type="body"/>
          </p:nvPr>
        </p:nvSpPr>
        <p:spPr>
          <a:xfrm>
            <a:off x="3969175" y="1478275"/>
            <a:ext cx="4698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準備試算表資料</a:t>
            </a:r>
            <a:br>
              <a:rPr lang="zh-CN"/>
            </a:br>
            <a:r>
              <a:rPr lang="zh-CN"/>
              <a:t>	 </a:t>
            </a:r>
            <a:r>
              <a:rPr lang="zh-CN">
                <a:solidFill>
                  <a:srgbClr val="FF0000"/>
                </a:solidFill>
              </a:rPr>
              <a:t>⬅ 加入疊加變項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試算表轉換ARFF</a:t>
            </a:r>
            <a:br>
              <a:rPr lang="zh-CN"/>
            </a:br>
            <a:r>
              <a:rPr lang="zh-CN"/>
              <a:t>	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rgbClr val="FF0000"/>
                </a:solidFill>
              </a:rPr>
              <a:t>⬅ 下載疊加變項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使用Weka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開啟Explorer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開啟訓練集資料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時間序列預測設定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基本設定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進階設定 </a:t>
            </a:r>
            <a:r>
              <a:rPr lang="zh-CN">
                <a:solidFill>
                  <a:srgbClr val="FF0000"/>
                </a:solidFill>
              </a:rPr>
              <a:t>⬅ 載入疊加變項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預測結果分析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20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1. 準備CSV試算表資料</a:t>
            </a:r>
            <a:endParaRPr/>
          </a:p>
        </p:txBody>
      </p:sp>
      <p:sp>
        <p:nvSpPr>
          <p:cNvPr id="2468" name="Google Shape;2468;p20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2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70" name="Google Shape;2470;p20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207"/>
          <p:cNvSpPr/>
          <p:nvPr/>
        </p:nvSpPr>
        <p:spPr>
          <a:xfrm flipH="1">
            <a:off x="4218092" y="33666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207"/>
          <p:cNvSpPr/>
          <p:nvPr/>
        </p:nvSpPr>
        <p:spPr>
          <a:xfrm>
            <a:off x="5206250" y="4517850"/>
            <a:ext cx="31698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入館人次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1月到8月歷史資料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2473" name="Google Shape;2473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74" name="Google Shape;2474;p207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75" name="Google Shape;2475;p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825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" name="Google Shape;2481;p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877" y="1783068"/>
            <a:ext cx="6090325" cy="471181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2" name="Google Shape;2482;p2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83" name="Google Shape;2483;p2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準備CSV試算表資料</a:t>
            </a:r>
            <a:endParaRPr/>
          </a:p>
        </p:txBody>
      </p:sp>
      <p:sp>
        <p:nvSpPr>
          <p:cNvPr id="2484" name="Google Shape;2484;p20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208"/>
          <p:cNvSpPr/>
          <p:nvPr/>
        </p:nvSpPr>
        <p:spPr>
          <a:xfrm>
            <a:off x="2357350" y="1490175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1月到8月→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86" name="Google Shape;2486;p208"/>
          <p:cNvSpPr/>
          <p:nvPr/>
        </p:nvSpPr>
        <p:spPr>
          <a:xfrm>
            <a:off x="4268100" y="3117300"/>
            <a:ext cx="1116300" cy="28887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2487" name="Google Shape;2487;p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00" y="1172225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2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試算表轉換ARFF</a:t>
            </a:r>
            <a:endParaRPr/>
          </a:p>
        </p:txBody>
      </p:sp>
      <p:sp>
        <p:nvSpPr>
          <p:cNvPr id="2494" name="Google Shape;2494;p2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95" name="Google Shape;2495;p20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6" name="Google Shape;2496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3225"/>
            <a:ext cx="9143999" cy="5139684"/>
          </a:xfrm>
          <a:prstGeom prst="rect">
            <a:avLst/>
          </a:prstGeom>
          <a:noFill/>
          <a:ln>
            <a:noFill/>
          </a:ln>
        </p:spPr>
      </p:pic>
      <p:sp>
        <p:nvSpPr>
          <p:cNvPr id="2497" name="Google Shape;2497;p209"/>
          <p:cNvSpPr/>
          <p:nvPr/>
        </p:nvSpPr>
        <p:spPr>
          <a:xfrm>
            <a:off x="7841775" y="2109075"/>
            <a:ext cx="1002600" cy="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498" name="Google Shape;2498;p209"/>
          <p:cNvSpPr/>
          <p:nvPr/>
        </p:nvSpPr>
        <p:spPr>
          <a:xfrm>
            <a:off x="5996675" y="2828000"/>
            <a:ext cx="2847600" cy="763500"/>
          </a:xfrm>
          <a:prstGeom prst="wedgeRoundRectCallout">
            <a:avLst>
              <a:gd fmla="val 31736" name="adj1"/>
              <a:gd fmla="val -9703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下載疊加變項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3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05" name="Google Shape;2505;p2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使用Weka</a:t>
            </a:r>
            <a:endParaRPr/>
          </a:p>
        </p:txBody>
      </p:sp>
      <p:sp>
        <p:nvSpPr>
          <p:cNvPr id="2506" name="Google Shape;2506;p2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2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開啟Explorer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開啟訓練集資料</a:t>
            </a:r>
            <a:endParaRPr/>
          </a:p>
        </p:txBody>
      </p:sp>
      <p:sp>
        <p:nvSpPr>
          <p:cNvPr id="2508" name="Google Shape;2508;p2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9" name="Google Shape;2509;p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76" y="1791150"/>
            <a:ext cx="4784525" cy="47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1. 準備歷史資料</a:t>
            </a:r>
            <a:endParaRPr/>
          </a:p>
        </p:txBody>
      </p:sp>
      <p:sp>
        <p:nvSpPr>
          <p:cNvPr id="770" name="Google Shape;770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71" name="Google Shape;771;p10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03"/>
          <p:cNvSpPr/>
          <p:nvPr/>
        </p:nvSpPr>
        <p:spPr>
          <a:xfrm flipH="1">
            <a:off x="4218092" y="33666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03"/>
          <p:cNvSpPr/>
          <p:nvPr/>
        </p:nvSpPr>
        <p:spPr>
          <a:xfrm>
            <a:off x="4980075" y="4822650"/>
            <a:ext cx="34701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入館人次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6月到7月歷史資料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descr="google spreadsheet.png" id="774" name="Google Shape;77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5" name="Google Shape;77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76" name="Google Shape;776;p103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77" name="Google Shape;777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625" y="3188450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2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Forecast時間序列預測設定 (1/2)</a:t>
            </a:r>
            <a:endParaRPr/>
          </a:p>
        </p:txBody>
      </p:sp>
      <p:sp>
        <p:nvSpPr>
          <p:cNvPr id="2516" name="Google Shape;2516;p211"/>
          <p:cNvSpPr txBox="1"/>
          <p:nvPr>
            <p:ph idx="1" type="body"/>
          </p:nvPr>
        </p:nvSpPr>
        <p:spPr>
          <a:xfrm>
            <a:off x="245950" y="1791150"/>
            <a:ext cx="4113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Basic configuration </a:t>
            </a:r>
            <a:br>
              <a:rPr lang="zh-CN"/>
            </a:br>
            <a:r>
              <a:rPr lang="zh-CN"/>
              <a:t>基本設定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向前預測步數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時間週期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略過資料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評估結果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Advanced configuration </a:t>
            </a:r>
            <a:br>
              <a:rPr lang="zh-CN"/>
            </a:br>
            <a:r>
              <a:rPr lang="zh-CN"/>
              <a:t>進階設定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Output: 繪製預測的建模過程</a:t>
            </a:r>
            <a:endParaRPr/>
          </a:p>
        </p:txBody>
      </p:sp>
      <p:sp>
        <p:nvSpPr>
          <p:cNvPr id="2517" name="Google Shape;2517;p21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2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19" name="Google Shape;2519;p2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0" name="Google Shape;2520;p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93" y="1791150"/>
            <a:ext cx="4784508" cy="47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2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4. Forecast時間序列預測設定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載入疊加變項</a:t>
            </a:r>
            <a:endParaRPr/>
          </a:p>
        </p:txBody>
      </p:sp>
      <p:sp>
        <p:nvSpPr>
          <p:cNvPr id="2527" name="Google Shape;2527;p2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528" name="Google Shape;2528;p212"/>
          <p:cNvPicPr preferRelativeResize="0"/>
          <p:nvPr/>
        </p:nvPicPr>
        <p:blipFill rotWithShape="1">
          <a:blip r:embed="rId3">
            <a:alphaModFix/>
          </a:blip>
          <a:srcRect b="32944" l="0" r="0" t="0"/>
          <a:stretch/>
        </p:blipFill>
        <p:spPr>
          <a:xfrm>
            <a:off x="0" y="1764325"/>
            <a:ext cx="9144000" cy="4788885"/>
          </a:xfrm>
          <a:prstGeom prst="rect">
            <a:avLst/>
          </a:prstGeom>
          <a:noFill/>
          <a:ln>
            <a:noFill/>
          </a:ln>
        </p:spPr>
      </p:pic>
      <p:sp>
        <p:nvSpPr>
          <p:cNvPr id="2529" name="Google Shape;2529;p212"/>
          <p:cNvSpPr/>
          <p:nvPr/>
        </p:nvSpPr>
        <p:spPr>
          <a:xfrm>
            <a:off x="1453675" y="2393200"/>
            <a:ext cx="15921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0" name="Google Shape;2530;p212"/>
          <p:cNvSpPr/>
          <p:nvPr/>
        </p:nvSpPr>
        <p:spPr>
          <a:xfrm>
            <a:off x="2480600" y="1413225"/>
            <a:ext cx="773400" cy="763500"/>
          </a:xfrm>
          <a:prstGeom prst="wedgeEllipseCallout">
            <a:avLst>
              <a:gd fmla="val -16046" name="adj1"/>
              <a:gd fmla="val 795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1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531" name="Google Shape;2531;p212"/>
          <p:cNvSpPr/>
          <p:nvPr/>
        </p:nvSpPr>
        <p:spPr>
          <a:xfrm>
            <a:off x="2043200" y="2744800"/>
            <a:ext cx="12108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2" name="Google Shape;2532;p212"/>
          <p:cNvSpPr/>
          <p:nvPr/>
        </p:nvSpPr>
        <p:spPr>
          <a:xfrm>
            <a:off x="6526925" y="3369125"/>
            <a:ext cx="10500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3" name="Google Shape;2533;p212"/>
          <p:cNvSpPr/>
          <p:nvPr/>
        </p:nvSpPr>
        <p:spPr>
          <a:xfrm>
            <a:off x="2941825" y="3292925"/>
            <a:ext cx="773400" cy="42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4" name="Google Shape;2534;p212"/>
          <p:cNvSpPr/>
          <p:nvPr/>
        </p:nvSpPr>
        <p:spPr>
          <a:xfrm>
            <a:off x="3753075" y="2130475"/>
            <a:ext cx="773400" cy="763500"/>
          </a:xfrm>
          <a:prstGeom prst="wedgeEllipseCallout">
            <a:avLst>
              <a:gd fmla="val -104742" name="adj1"/>
              <a:gd fmla="val 3272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2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535" name="Google Shape;2535;p212"/>
          <p:cNvSpPr/>
          <p:nvPr/>
        </p:nvSpPr>
        <p:spPr>
          <a:xfrm>
            <a:off x="6088175" y="2176725"/>
            <a:ext cx="2143800" cy="906300"/>
          </a:xfrm>
          <a:prstGeom prst="wedgeRoundRectCallout">
            <a:avLst>
              <a:gd fmla="val -13096" name="adj1"/>
              <a:gd fmla="val 7690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3. 打勾Customize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536" name="Google Shape;2536;p212"/>
          <p:cNvSpPr/>
          <p:nvPr/>
        </p:nvSpPr>
        <p:spPr>
          <a:xfrm>
            <a:off x="3212525" y="3927050"/>
            <a:ext cx="2143800" cy="906300"/>
          </a:xfrm>
          <a:prstGeom prst="wedgeRoundRectCallout">
            <a:avLst>
              <a:gd fmla="val -37476" name="adj1"/>
              <a:gd fmla="val -7729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4. 載入</a:t>
            </a:r>
            <a:br>
              <a:rPr b="1" lang="zh-CN" sz="2800">
                <a:solidFill>
                  <a:srgbClr val="FFFFFF"/>
                </a:solidFill>
              </a:rPr>
            </a:br>
            <a:r>
              <a:rPr b="1" lang="zh-CN" sz="2800">
                <a:solidFill>
                  <a:srgbClr val="FFFFFF"/>
                </a:solidFill>
              </a:rPr>
              <a:t>疊加變項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21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疊加變項? 週期變項?</a:t>
            </a:r>
            <a:endParaRPr/>
          </a:p>
        </p:txBody>
      </p:sp>
      <p:sp>
        <p:nvSpPr>
          <p:cNvPr id="2543" name="Google Shape;2543;p213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4" name="Google Shape;2544;p213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p2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46" name="Google Shape;2546;p21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7" name="Google Shape;2547;p213"/>
          <p:cNvPicPr preferRelativeResize="0"/>
          <p:nvPr/>
        </p:nvPicPr>
        <p:blipFill rotWithShape="1">
          <a:blip r:embed="rId3">
            <a:alphaModFix/>
          </a:blip>
          <a:srcRect b="63080" l="0" r="-5988" t="0"/>
          <a:stretch/>
        </p:blipFill>
        <p:spPr>
          <a:xfrm>
            <a:off x="476250" y="1791150"/>
            <a:ext cx="8248499" cy="23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8" name="Google Shape;2548;p213"/>
          <p:cNvPicPr preferRelativeResize="0"/>
          <p:nvPr/>
        </p:nvPicPr>
        <p:blipFill rotWithShape="1">
          <a:blip r:embed="rId4">
            <a:alphaModFix/>
          </a:blip>
          <a:srcRect b="64307" l="0" r="348" t="0"/>
          <a:stretch/>
        </p:blipFill>
        <p:spPr>
          <a:xfrm>
            <a:off x="476250" y="4211550"/>
            <a:ext cx="7755726" cy="22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9" name="Google Shape;2549;p213"/>
          <p:cNvSpPr/>
          <p:nvPr/>
        </p:nvSpPr>
        <p:spPr>
          <a:xfrm>
            <a:off x="3263450" y="5013420"/>
            <a:ext cx="947400" cy="44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50" name="Google Shape;2550;p213"/>
          <p:cNvSpPr/>
          <p:nvPr/>
        </p:nvSpPr>
        <p:spPr>
          <a:xfrm>
            <a:off x="2232400" y="2591725"/>
            <a:ext cx="1163400" cy="44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51" name="Google Shape;2551;p213"/>
          <p:cNvSpPr/>
          <p:nvPr/>
        </p:nvSpPr>
        <p:spPr>
          <a:xfrm>
            <a:off x="5272950" y="1786000"/>
            <a:ext cx="3451800" cy="2050200"/>
          </a:xfrm>
          <a:prstGeom prst="roundRect">
            <a:avLst>
              <a:gd fmla="val 4611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週期變項 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FFFFFF"/>
                </a:solidFill>
              </a:rPr>
              <a:t>(作為疊加變項使用)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可用於預測未來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僅能使用類別變項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2" name="Google Shape;2552;p213"/>
          <p:cNvSpPr/>
          <p:nvPr/>
        </p:nvSpPr>
        <p:spPr>
          <a:xfrm>
            <a:off x="5272950" y="4208975"/>
            <a:ext cx="3451800" cy="2050200"/>
          </a:xfrm>
          <a:prstGeom prst="roundRect">
            <a:avLst>
              <a:gd fmla="val 4611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疊加變項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不能用於預測未來的未知資料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僅能使用連續變項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8" name="Google Shape;2558;p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776" y="3078838"/>
            <a:ext cx="5354683" cy="1609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9" name="Google Shape;2559;p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751" y="1441276"/>
            <a:ext cx="5354725" cy="1609513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0" name="Google Shape;2560;p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776" y="4755795"/>
            <a:ext cx="5354699" cy="160950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1" name="Google Shape;2561;p2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62" name="Google Shape;2562;p2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5. 預測結果分析 (1/2)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三種預測演算法比較</a:t>
            </a:r>
            <a:endParaRPr/>
          </a:p>
        </p:txBody>
      </p:sp>
      <p:sp>
        <p:nvSpPr>
          <p:cNvPr id="2563" name="Google Shape;2563;p21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214"/>
          <p:cNvSpPr/>
          <p:nvPr/>
        </p:nvSpPr>
        <p:spPr>
          <a:xfrm>
            <a:off x="533750" y="1760738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314.1785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5" name="Google Shape;2565;p214"/>
          <p:cNvSpPr/>
          <p:nvPr/>
        </p:nvSpPr>
        <p:spPr>
          <a:xfrm>
            <a:off x="533750" y="512030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265.1325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6" name="Google Shape;2566;p214"/>
          <p:cNvSpPr/>
          <p:nvPr/>
        </p:nvSpPr>
        <p:spPr>
          <a:xfrm>
            <a:off x="533750" y="3440525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類神經網路預測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78.0279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567" name="Google Shape;2567;p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2387075" y="1381637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214"/>
          <p:cNvSpPr/>
          <p:nvPr/>
        </p:nvSpPr>
        <p:spPr>
          <a:xfrm>
            <a:off x="7860675" y="49054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69" name="Google Shape;2569;p214"/>
          <p:cNvSpPr/>
          <p:nvPr/>
        </p:nvSpPr>
        <p:spPr>
          <a:xfrm>
            <a:off x="7860675" y="32576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70" name="Google Shape;2570;p214"/>
          <p:cNvSpPr/>
          <p:nvPr/>
        </p:nvSpPr>
        <p:spPr>
          <a:xfrm>
            <a:off x="7860675" y="16098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5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21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p2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78" name="Google Shape;2578;p2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5. 預測結果分析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模型解讀</a:t>
            </a:r>
            <a:endParaRPr/>
          </a:p>
        </p:txBody>
      </p:sp>
      <p:sp>
        <p:nvSpPr>
          <p:cNvPr id="2579" name="Google Shape;2579;p21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0" name="Google Shape;2580;p215"/>
          <p:cNvPicPr preferRelativeResize="0"/>
          <p:nvPr/>
        </p:nvPicPr>
        <p:blipFill rotWithShape="1">
          <a:blip r:embed="rId3">
            <a:alphaModFix/>
          </a:blip>
          <a:srcRect b="0" l="0" r="0" t="9624"/>
          <a:stretch/>
        </p:blipFill>
        <p:spPr>
          <a:xfrm>
            <a:off x="1214850" y="1459675"/>
            <a:ext cx="6449450" cy="50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1" name="Google Shape;2581;p215"/>
          <p:cNvSpPr/>
          <p:nvPr/>
        </p:nvSpPr>
        <p:spPr>
          <a:xfrm>
            <a:off x="1544850" y="4846900"/>
            <a:ext cx="2078100" cy="2619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82" name="Google Shape;2582;p215"/>
          <p:cNvSpPr/>
          <p:nvPr/>
        </p:nvSpPr>
        <p:spPr>
          <a:xfrm>
            <a:off x="4143175" y="4740650"/>
            <a:ext cx="4758000" cy="1243800"/>
          </a:xfrm>
          <a:prstGeom prst="wedgeRoundRectCallout">
            <a:avLst>
              <a:gd fmla="val -57555" name="adj1"/>
              <a:gd fmla="val -3120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1455.082 * c_in_semester=TRUE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7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8" name="Google Shape;2588;p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5" y="4439700"/>
            <a:ext cx="5276850" cy="19621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9" name="Google Shape;2589;p21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2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91" name="Google Shape;2591;p2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比較有無使用疊加變項</a:t>
            </a:r>
            <a:endParaRPr/>
          </a:p>
        </p:txBody>
      </p:sp>
      <p:sp>
        <p:nvSpPr>
          <p:cNvPr id="2592" name="Google Shape;2592;p21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3" name="Google Shape;2593;p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813" y="1783075"/>
            <a:ext cx="5114925" cy="2000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4" name="Google Shape;2594;p216"/>
          <p:cNvSpPr/>
          <p:nvPr/>
        </p:nvSpPr>
        <p:spPr>
          <a:xfrm>
            <a:off x="656725" y="2128331"/>
            <a:ext cx="2890500" cy="1307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00"/>
                </a:solidFill>
              </a:rPr>
              <a:t>使用疊加變項</a:t>
            </a:r>
            <a:endParaRPr b="1" sz="2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314.1785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595" name="Google Shape;2595;p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">
            <a:off x="283975" y="1441187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96" name="Google Shape;2596;p216"/>
          <p:cNvSpPr/>
          <p:nvPr/>
        </p:nvSpPr>
        <p:spPr>
          <a:xfrm>
            <a:off x="656725" y="4839881"/>
            <a:ext cx="2890500" cy="1307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00"/>
                </a:solidFill>
              </a:rPr>
              <a:t>不使用疊加變項</a:t>
            </a:r>
            <a:endParaRPr b="1" sz="2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387.5254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97" name="Google Shape;2597;p216"/>
          <p:cNvSpPr/>
          <p:nvPr/>
        </p:nvSpPr>
        <p:spPr>
          <a:xfrm>
            <a:off x="7860675" y="1942750"/>
            <a:ext cx="586500" cy="1434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98" name="Google Shape;2598;p216"/>
          <p:cNvSpPr/>
          <p:nvPr/>
        </p:nvSpPr>
        <p:spPr>
          <a:xfrm>
            <a:off x="7958250" y="4572575"/>
            <a:ext cx="649800" cy="1434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17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將</a:t>
            </a:r>
            <a:r>
              <a:rPr lang="zh-CN"/>
              <a:t>歷史資料轉換成ARFF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在Weka內</a:t>
            </a:r>
            <a:r>
              <a:rPr lang="zh-CN"/>
              <a:t>開啟檔案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設定時間序列預測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加入疊加變項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檢視預測結果</a:t>
            </a:r>
            <a:endParaRPr/>
          </a:p>
        </p:txBody>
      </p:sp>
      <p:pic>
        <p:nvPicPr>
          <p:cNvPr id="2605" name="Google Shape;2605;p217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6" name="Google Shape;2606;p217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07" name="Google Shape;2607;p217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08" name="Google Shape;2608;p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217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10" name="Google Shape;2610;p217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1" name="Google Shape;2611;p2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12" name="Google Shape;2612;p21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加入疊加變項</a:t>
            </a:r>
            <a:endParaRPr/>
          </a:p>
        </p:txBody>
      </p:sp>
      <p:sp>
        <p:nvSpPr>
          <p:cNvPr id="2613" name="Google Shape;2613;p217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9" name="Google Shape;2619;p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837800"/>
            <a:ext cx="8127400" cy="31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0" name="Google Shape;2620;p2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21" name="Google Shape;2621;p2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2" name="Google Shape;2622;p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875" y="1844700"/>
            <a:ext cx="3376249" cy="44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3" name="Google Shape;2623;p2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東方哈佛</a:t>
            </a:r>
            <a:r>
              <a:rPr lang="zh-CN"/>
              <a:t>終於超越</a:t>
            </a:r>
            <a:r>
              <a:rPr lang="zh-CN">
                <a:solidFill>
                  <a:srgbClr val="0000FF"/>
                </a:solidFill>
              </a:rPr>
              <a:t>西方哈佛</a:t>
            </a:r>
            <a:r>
              <a:rPr lang="zh-CN"/>
              <a:t>！</a:t>
            </a:r>
            <a:endParaRPr/>
          </a:p>
        </p:txBody>
      </p:sp>
      <p:pic>
        <p:nvPicPr>
          <p:cNvPr id="2624" name="Google Shape;2624;p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6424" y="3277975"/>
            <a:ext cx="3531149" cy="32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5" name="Google Shape;2625;p218"/>
          <p:cNvSpPr/>
          <p:nvPr/>
        </p:nvSpPr>
        <p:spPr>
          <a:xfrm>
            <a:off x="3221825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1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結語：時間序列預測的下一步</a:t>
            </a:r>
            <a:endParaRPr/>
          </a:p>
        </p:txBody>
      </p:sp>
      <p:sp>
        <p:nvSpPr>
          <p:cNvPr id="2632" name="Google Shape;2632;p2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33" name="Google Shape;2633;p21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Part 6.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2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40" name="Google Shape;2640;p2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預測人數</a:t>
            </a:r>
            <a:endParaRPr/>
          </a:p>
        </p:txBody>
      </p:sp>
      <p:sp>
        <p:nvSpPr>
          <p:cNvPr id="2641" name="Google Shape;2641;p220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預測需要服務的人數</a:t>
            </a:r>
            <a:endParaRPr/>
          </a:p>
        </p:txBody>
      </p:sp>
      <p:sp>
        <p:nvSpPr>
          <p:cNvPr id="2642" name="Google Shape;2642;p220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220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4" name="Google Shape;2644;p220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預測卡位預約人數</a:t>
            </a:r>
            <a:endParaRPr/>
          </a:p>
        </p:txBody>
      </p:sp>
      <p:sp>
        <p:nvSpPr>
          <p:cNvPr id="2645" name="Google Shape;2645;p220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pic>
        <p:nvPicPr>
          <p:cNvPr id="2646" name="Google Shape;2646;p220"/>
          <p:cNvPicPr preferRelativeResize="0"/>
          <p:nvPr/>
        </p:nvPicPr>
        <p:blipFill rotWithShape="1">
          <a:blip r:embed="rId3">
            <a:alphaModFix/>
          </a:blip>
          <a:srcRect b="10161" l="26309" r="31173" t="24152"/>
          <a:stretch/>
        </p:blipFill>
        <p:spPr>
          <a:xfrm>
            <a:off x="611350" y="2439825"/>
            <a:ext cx="3887699" cy="40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7" name="Google Shape;2647;p220"/>
          <p:cNvPicPr preferRelativeResize="0"/>
          <p:nvPr/>
        </p:nvPicPr>
        <p:blipFill rotWithShape="1">
          <a:blip r:embed="rId4">
            <a:alphaModFix/>
          </a:blip>
          <a:srcRect b="0" l="24237" r="31275" t="35081"/>
          <a:stretch/>
        </p:blipFill>
        <p:spPr>
          <a:xfrm>
            <a:off x="4644600" y="2439825"/>
            <a:ext cx="3868800" cy="4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85" name="Google Shape;785;p1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(1/4)</a:t>
            </a:r>
            <a:endParaRPr/>
          </a:p>
        </p:txBody>
      </p:sp>
      <p:sp>
        <p:nvSpPr>
          <p:cNvPr id="786" name="Google Shape;786;p10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104"/>
          <p:cNvGrpSpPr/>
          <p:nvPr/>
        </p:nvGrpSpPr>
        <p:grpSpPr>
          <a:xfrm>
            <a:off x="1649377" y="1498250"/>
            <a:ext cx="6090312" cy="5004702"/>
            <a:chOff x="1209227" y="1490175"/>
            <a:chExt cx="6090312" cy="5004702"/>
          </a:xfrm>
        </p:grpSpPr>
        <p:pic>
          <p:nvPicPr>
            <p:cNvPr id="788" name="Google Shape;788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09227" y="1783077"/>
              <a:ext cx="6090312" cy="4711800"/>
            </a:xfrm>
            <a:prstGeom prst="rect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89" name="Google Shape;789;p104"/>
            <p:cNvSpPr/>
            <p:nvPr/>
          </p:nvSpPr>
          <p:spPr>
            <a:xfrm>
              <a:off x="2085700" y="1490175"/>
              <a:ext cx="3093300" cy="10866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>
                  <a:solidFill>
                    <a:srgbClr val="FFFFFF"/>
                  </a:solidFill>
                </a:rPr>
                <a:t>6月到7月→</a:t>
              </a:r>
              <a:endParaRPr sz="2800">
                <a:solidFill>
                  <a:srgbClr val="FFFFFF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>
                  <a:solidFill>
                    <a:srgbClr val="FFFFFF"/>
                  </a:solidFill>
                </a:rPr>
                <a:t>預測8月入館人數</a:t>
              </a:r>
              <a:endParaRPr sz="2800">
                <a:solidFill>
                  <a:srgbClr val="FFFFFF"/>
                </a:solidFill>
              </a:endParaRPr>
            </a:p>
          </p:txBody>
        </p:sp>
      </p:grpSp>
      <p:pic>
        <p:nvPicPr>
          <p:cNvPr id="790" name="Google Shape;79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475" y="12083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0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792" name="Google Shape;792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2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221"/>
          <p:cNvSpPr txBox="1"/>
          <p:nvPr>
            <p:ph idx="1" type="body"/>
          </p:nvPr>
        </p:nvSpPr>
        <p:spPr>
          <a:xfrm>
            <a:off x="476250" y="4820325"/>
            <a:ext cx="8191500" cy="1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時間序列資料怎麼來？</a:t>
            </a:r>
            <a:endParaRPr/>
          </a:p>
        </p:txBody>
      </p:sp>
      <p:sp>
        <p:nvSpPr>
          <p:cNvPr id="2654" name="Google Shape;2654;p2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55" name="Google Shape;2655;p2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時間序列預測聽起來很簡單？</a:t>
            </a:r>
            <a:endParaRPr/>
          </a:p>
        </p:txBody>
      </p:sp>
      <p:sp>
        <p:nvSpPr>
          <p:cNvPr id="2656" name="Google Shape;2656;p22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http://findicons.com/icon/28729/line_chart</a:t>
            </a:r>
            <a:endParaRPr/>
          </a:p>
        </p:txBody>
      </p:sp>
      <p:pic>
        <p:nvPicPr>
          <p:cNvPr id="2657" name="Google Shape;2657;p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875" y="2495550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preadsheet.png" id="2658" name="Google Shape;2658;p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127" y="2472212"/>
            <a:ext cx="1296650" cy="16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9" name="Google Shape;2659;p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0850" y="2454931"/>
            <a:ext cx="1866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0" name="Google Shape;2660;p221"/>
          <p:cNvSpPr/>
          <p:nvPr/>
        </p:nvSpPr>
        <p:spPr>
          <a:xfrm>
            <a:off x="2916375" y="2981275"/>
            <a:ext cx="8382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1" name="Google Shape;2661;p221"/>
          <p:cNvSpPr/>
          <p:nvPr/>
        </p:nvSpPr>
        <p:spPr>
          <a:xfrm>
            <a:off x="5792063" y="2981275"/>
            <a:ext cx="9405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2" name="Google Shape;2662;p221"/>
          <p:cNvSpPr/>
          <p:nvPr/>
        </p:nvSpPr>
        <p:spPr>
          <a:xfrm>
            <a:off x="2260775" y="4709125"/>
            <a:ext cx="773400" cy="763500"/>
          </a:xfrm>
          <a:prstGeom prst="wedgeEllipseCallout">
            <a:avLst>
              <a:gd fmla="val -58563" name="adj1"/>
              <a:gd fmla="val -8200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69" name="Google Shape;2669;p2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研究方法：</a:t>
            </a:r>
            <a:r>
              <a:rPr lang="zh-CN"/>
              <a:t>資料蒐集</a:t>
            </a:r>
            <a:endParaRPr/>
          </a:p>
        </p:txBody>
      </p:sp>
      <p:sp>
        <p:nvSpPr>
          <p:cNvPr id="2670" name="Google Shape;2670;p222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日誌分析法</a:t>
            </a:r>
            <a:endParaRPr/>
          </a:p>
        </p:txBody>
      </p:sp>
      <p:sp>
        <p:nvSpPr>
          <p:cNvPr id="2671" name="Google Shape;2671;p222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記錄檔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資料庫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物聯網</a:t>
            </a:r>
            <a:endParaRPr/>
          </a:p>
        </p:txBody>
      </p:sp>
      <p:sp>
        <p:nvSpPr>
          <p:cNvPr id="2672" name="Google Shape;2672;p222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主要史料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次要史料</a:t>
            </a:r>
            <a:endParaRPr/>
          </a:p>
        </p:txBody>
      </p:sp>
      <p:sp>
        <p:nvSpPr>
          <p:cNvPr id="2673" name="Google Shape;2673;p222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歷史研究法</a:t>
            </a:r>
            <a:endParaRPr/>
          </a:p>
        </p:txBody>
      </p:sp>
      <p:sp>
        <p:nvSpPr>
          <p:cNvPr id="2674" name="Google Shape;2674;p222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觀測研究法</a:t>
            </a:r>
            <a:endParaRPr/>
          </a:p>
        </p:txBody>
      </p:sp>
      <p:sp>
        <p:nvSpPr>
          <p:cNvPr id="2675" name="Google Shape;2675;p222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行為編碼</a:t>
            </a:r>
            <a:endParaRPr/>
          </a:p>
        </p:txBody>
      </p:sp>
      <p:sp>
        <p:nvSpPr>
          <p:cNvPr id="2676" name="Google Shape;2676;p222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7" name="Google Shape;2677;p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13" y="3928900"/>
            <a:ext cx="1898024" cy="18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8" name="Google Shape;2678;p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300" y="3928913"/>
            <a:ext cx="1898000" cy="1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9" name="Google Shape;2679;p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200" y="3353375"/>
            <a:ext cx="2473550" cy="24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2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86" name="Google Shape;2686;p22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7" name="Google Shape;2687;p22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</a:t>
            </a:r>
            <a:r>
              <a:rPr lang="zh-CN" u="sng"/>
              <a:t>最準</a:t>
            </a:r>
            <a:r>
              <a:rPr lang="zh-CN"/>
              <a:t>，只有</a:t>
            </a:r>
            <a:r>
              <a:rPr lang="zh-CN" u="sng"/>
              <a:t>更準</a:t>
            </a:r>
            <a:endParaRPr u="sng"/>
          </a:p>
        </p:txBody>
      </p:sp>
      <p:sp>
        <p:nvSpPr>
          <p:cNvPr id="2688" name="Google Shape;2688;p223"/>
          <p:cNvSpPr/>
          <p:nvPr/>
        </p:nvSpPr>
        <p:spPr>
          <a:xfrm>
            <a:off x="1116275" y="4091750"/>
            <a:ext cx="3095100" cy="7635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前同事的SOP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89" name="Google Shape;2689;p223"/>
          <p:cNvSpPr/>
          <p:nvPr/>
        </p:nvSpPr>
        <p:spPr>
          <a:xfrm>
            <a:off x="1116275" y="3176688"/>
            <a:ext cx="4213800" cy="76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單變項時間序列預測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0" name="Google Shape;2690;p223"/>
          <p:cNvSpPr/>
          <p:nvPr/>
        </p:nvSpPr>
        <p:spPr>
          <a:xfrm>
            <a:off x="1116275" y="2239600"/>
            <a:ext cx="5000400" cy="7635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85775" rotWithShape="0" algn="bl" dir="5400000" dist="19050">
              <a:srgbClr val="FFFF00"/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多變項時間序列預測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691" name="Google Shape;2691;p223"/>
          <p:cNvCxnSpPr/>
          <p:nvPr/>
        </p:nvCxnSpPr>
        <p:spPr>
          <a:xfrm>
            <a:off x="907650" y="5906025"/>
            <a:ext cx="6101700" cy="0"/>
          </a:xfrm>
          <a:prstGeom prst="straightConnector1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2" name="Google Shape;2692;p223"/>
          <p:cNvCxnSpPr/>
          <p:nvPr/>
        </p:nvCxnSpPr>
        <p:spPr>
          <a:xfrm rot="10800000">
            <a:off x="918650" y="2165925"/>
            <a:ext cx="0" cy="3740100"/>
          </a:xfrm>
          <a:prstGeom prst="straightConnector1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3" name="Google Shape;2693;p223"/>
          <p:cNvSpPr txBox="1"/>
          <p:nvPr/>
        </p:nvSpPr>
        <p:spPr>
          <a:xfrm>
            <a:off x="862625" y="166551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4" name="Google Shape;2694;p223"/>
          <p:cNvSpPr txBox="1"/>
          <p:nvPr/>
        </p:nvSpPr>
        <p:spPr>
          <a:xfrm>
            <a:off x="7077925" y="5471915"/>
            <a:ext cx="1712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分析複雜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程度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5" name="Google Shape;2695;p223"/>
          <p:cNvSpPr txBox="1"/>
          <p:nvPr/>
        </p:nvSpPr>
        <p:spPr>
          <a:xfrm>
            <a:off x="529250" y="1451597"/>
            <a:ext cx="1712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預測準確度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6" name="Google Shape;2696;p223"/>
          <p:cNvSpPr/>
          <p:nvPr/>
        </p:nvSpPr>
        <p:spPr>
          <a:xfrm>
            <a:off x="1116275" y="5006800"/>
            <a:ext cx="1272600" cy="6144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直覺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7" name="Google Shape;2697;p223"/>
          <p:cNvSpPr/>
          <p:nvPr/>
        </p:nvSpPr>
        <p:spPr>
          <a:xfrm flipH="1" rot="10800000">
            <a:off x="5174600" y="2934675"/>
            <a:ext cx="655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2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04" name="Google Shape;2704;p2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多變項時間序列預測</a:t>
            </a:r>
            <a:endParaRPr/>
          </a:p>
        </p:txBody>
      </p:sp>
      <p:sp>
        <p:nvSpPr>
          <p:cNvPr id="2705" name="Google Shape;2705;p22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Univariate Time Series</a:t>
            </a:r>
            <a:endParaRPr b="0"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單變項</a:t>
            </a:r>
            <a:endParaRPr/>
          </a:p>
        </p:txBody>
      </p:sp>
      <p:sp>
        <p:nvSpPr>
          <p:cNvPr id="2706" name="Google Shape;2706;p224"/>
          <p:cNvSpPr txBox="1"/>
          <p:nvPr>
            <p:ph idx="1" type="body"/>
          </p:nvPr>
        </p:nvSpPr>
        <p:spPr>
          <a:xfrm>
            <a:off x="630250" y="2660125"/>
            <a:ext cx="38688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只有考慮目標變項</a:t>
            </a:r>
            <a:endParaRPr/>
          </a:p>
        </p:txBody>
      </p:sp>
      <p:sp>
        <p:nvSpPr>
          <p:cNvPr id="2707" name="Google Shape;2707;p224"/>
          <p:cNvSpPr txBox="1"/>
          <p:nvPr>
            <p:ph idx="2" type="body"/>
          </p:nvPr>
        </p:nvSpPr>
        <p:spPr>
          <a:xfrm>
            <a:off x="4629153" y="2660125"/>
            <a:ext cx="38877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加上考慮其他中介變項</a:t>
            </a:r>
            <a:endParaRPr/>
          </a:p>
        </p:txBody>
      </p:sp>
      <p:sp>
        <p:nvSpPr>
          <p:cNvPr id="2708" name="Google Shape;2708;p22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Multivariate Time Series</a:t>
            </a:r>
            <a:endParaRPr b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多變項</a:t>
            </a:r>
            <a:endParaRPr/>
          </a:p>
        </p:txBody>
      </p:sp>
      <p:sp>
        <p:nvSpPr>
          <p:cNvPr id="2709" name="Google Shape;2709;p22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0" name="Google Shape;2710;p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00" y="4848926"/>
            <a:ext cx="2684376" cy="1310900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11" name="Google Shape;2711;p224"/>
          <p:cNvSpPr/>
          <p:nvPr/>
        </p:nvSpPr>
        <p:spPr>
          <a:xfrm>
            <a:off x="1480875" y="3401775"/>
            <a:ext cx="21777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入館人數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2" name="Google Shape;2712;p224"/>
          <p:cNvSpPr/>
          <p:nvPr/>
        </p:nvSpPr>
        <p:spPr>
          <a:xfrm>
            <a:off x="4519338" y="3401775"/>
            <a:ext cx="19869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量化指標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3" name="Google Shape;2713;p224"/>
          <p:cNvSpPr/>
          <p:nvPr/>
        </p:nvSpPr>
        <p:spPr>
          <a:xfrm>
            <a:off x="6639765" y="3401775"/>
            <a:ext cx="19869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質性事件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714" name="Google Shape;2714;p224"/>
          <p:cNvCxnSpPr>
            <a:stCxn id="2711" idx="2"/>
            <a:endCxn id="2710" idx="0"/>
          </p:cNvCxnSpPr>
          <p:nvPr/>
        </p:nvCxnSpPr>
        <p:spPr>
          <a:xfrm flipH="1" rot="-5400000">
            <a:off x="3246675" y="3488325"/>
            <a:ext cx="683700" cy="20376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5" name="Google Shape;2715;p224"/>
          <p:cNvCxnSpPr>
            <a:stCxn id="2712" idx="2"/>
            <a:endCxn id="2710" idx="0"/>
          </p:cNvCxnSpPr>
          <p:nvPr/>
        </p:nvCxnSpPr>
        <p:spPr>
          <a:xfrm rot="5400000">
            <a:off x="4718238" y="4054425"/>
            <a:ext cx="683700" cy="9054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6" name="Google Shape;2716;p224"/>
          <p:cNvCxnSpPr>
            <a:stCxn id="2713" idx="2"/>
            <a:endCxn id="2710" idx="0"/>
          </p:cNvCxnSpPr>
          <p:nvPr/>
        </p:nvCxnSpPr>
        <p:spPr>
          <a:xfrm rot="5400000">
            <a:off x="5778465" y="2994225"/>
            <a:ext cx="683700" cy="30258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225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氣溫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降雨量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學期週數</a:t>
            </a:r>
            <a:endParaRPr/>
          </a:p>
        </p:txBody>
      </p:sp>
      <p:sp>
        <p:nvSpPr>
          <p:cNvPr id="2723" name="Google Shape;2723;p225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節慶日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考試：期中考、期末考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/>
              <a:t>傳說中清新氣質迷人的那位館員有值班的日子</a:t>
            </a:r>
            <a:endParaRPr/>
          </a:p>
        </p:txBody>
      </p:sp>
      <p:sp>
        <p:nvSpPr>
          <p:cNvPr id="2724" name="Google Shape;2724;p2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25" name="Google Shape;2725;p225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量化指標</a:t>
            </a:r>
            <a:endParaRPr/>
          </a:p>
        </p:txBody>
      </p:sp>
      <p:sp>
        <p:nvSpPr>
          <p:cNvPr id="2726" name="Google Shape;2726;p225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質性事件</a:t>
            </a:r>
            <a:endParaRPr/>
          </a:p>
        </p:txBody>
      </p:sp>
      <p:sp>
        <p:nvSpPr>
          <p:cNvPr id="2727" name="Google Shape;2727;p2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其他中介變項</a:t>
            </a:r>
            <a:endParaRPr/>
          </a:p>
        </p:txBody>
      </p:sp>
      <p:sp>
        <p:nvSpPr>
          <p:cNvPr id="2728" name="Google Shape;2728;p225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熊部長問號圖.png" id="2729" name="Google Shape;2729;p225"/>
          <p:cNvPicPr preferRelativeResize="0"/>
          <p:nvPr/>
        </p:nvPicPr>
        <p:blipFill rotWithShape="1">
          <a:blip r:embed="rId3">
            <a:alphaModFix/>
          </a:blip>
          <a:srcRect b="0" l="0" r="0" t="15088"/>
          <a:stretch/>
        </p:blipFill>
        <p:spPr>
          <a:xfrm>
            <a:off x="7063450" y="4749075"/>
            <a:ext cx="2080550" cy="18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0" name="Google Shape;2730;p225"/>
          <p:cNvSpPr/>
          <p:nvPr/>
        </p:nvSpPr>
        <p:spPr>
          <a:xfrm>
            <a:off x="7122300" y="6147475"/>
            <a:ext cx="1242900" cy="4362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館員</a:t>
            </a:r>
            <a:endParaRPr sz="3000"/>
          </a:p>
        </p:txBody>
      </p:sp>
      <p:sp>
        <p:nvSpPr>
          <p:cNvPr id="2731" name="Google Shape;2731;p225"/>
          <p:cNvSpPr txBox="1"/>
          <p:nvPr>
            <p:ph idx="4294967295" type="body"/>
          </p:nvPr>
        </p:nvSpPr>
        <p:spPr>
          <a:xfrm rot="-900156">
            <a:off x="4510064" y="5602496"/>
            <a:ext cx="2799938" cy="73294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在</a:t>
            </a:r>
            <a:r>
              <a:rPr lang="zh-CN"/>
              <a:t>說我嗎？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p226"/>
          <p:cNvSpPr txBox="1"/>
          <p:nvPr>
            <p:ph idx="1" type="body"/>
          </p:nvPr>
        </p:nvSpPr>
        <p:spPr>
          <a:xfrm>
            <a:off x="630250" y="2911225"/>
            <a:ext cx="38688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強調預測未來的準確程度</a:t>
            </a:r>
            <a:endParaRPr/>
          </a:p>
        </p:txBody>
      </p:sp>
      <p:sp>
        <p:nvSpPr>
          <p:cNvPr id="2738" name="Google Shape;2738;p226"/>
          <p:cNvSpPr txBox="1"/>
          <p:nvPr>
            <p:ph idx="2" type="body"/>
          </p:nvPr>
        </p:nvSpPr>
        <p:spPr>
          <a:xfrm>
            <a:off x="4629153" y="2911225"/>
            <a:ext cx="38877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找出造成影響的變項</a:t>
            </a:r>
            <a:endParaRPr/>
          </a:p>
        </p:txBody>
      </p:sp>
      <p:sp>
        <p:nvSpPr>
          <p:cNvPr id="2739" name="Google Shape;2739;p2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40" name="Google Shape;2740;p22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0" lang="zh-CN" sz="2000"/>
              <a:t>Time Series Forecast</a:t>
            </a:r>
            <a:endParaRPr b="0" sz="20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預測：時間序列預測</a:t>
            </a:r>
            <a:endParaRPr/>
          </a:p>
        </p:txBody>
      </p:sp>
      <p:sp>
        <p:nvSpPr>
          <p:cNvPr id="2741" name="Google Shape;2741;p22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0" lang="zh-CN" sz="2000"/>
              <a:t>Time Series Analysis</a:t>
            </a:r>
            <a:endParaRPr b="0" sz="20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解釋：時間序列分析</a:t>
            </a:r>
            <a:endParaRPr/>
          </a:p>
        </p:txBody>
      </p:sp>
      <p:sp>
        <p:nvSpPr>
          <p:cNvPr id="2742" name="Google Shape;2742;p2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研究方法：分析目的</a:t>
            </a:r>
            <a:endParaRPr/>
          </a:p>
        </p:txBody>
      </p:sp>
      <p:pic>
        <p:nvPicPr>
          <p:cNvPr id="2743" name="Google Shape;2743;p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01" y="3794800"/>
            <a:ext cx="3164949" cy="22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4" name="Google Shape;2744;p226"/>
          <p:cNvSpPr/>
          <p:nvPr/>
        </p:nvSpPr>
        <p:spPr>
          <a:xfrm>
            <a:off x="3459825" y="3558325"/>
            <a:ext cx="1050300" cy="411000"/>
          </a:xfrm>
          <a:prstGeom prst="wedgeRoundRectCallout">
            <a:avLst>
              <a:gd fmla="val 6610" name="adj1"/>
              <a:gd fmla="val 10150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高點?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5" name="Google Shape;2745;p226"/>
          <p:cNvSpPr/>
          <p:nvPr/>
        </p:nvSpPr>
        <p:spPr>
          <a:xfrm>
            <a:off x="3894950" y="4133700"/>
            <a:ext cx="261900" cy="261900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6" name="Google Shape;2746;p226"/>
          <p:cNvCxnSpPr>
            <a:endCxn id="2745" idx="3"/>
          </p:cNvCxnSpPr>
          <p:nvPr/>
        </p:nvCxnSpPr>
        <p:spPr>
          <a:xfrm flipH="1" rot="10800000">
            <a:off x="3789904" y="4357246"/>
            <a:ext cx="143400" cy="51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747" name="Google Shape;2747;p226"/>
          <p:cNvSpPr/>
          <p:nvPr/>
        </p:nvSpPr>
        <p:spPr>
          <a:xfrm>
            <a:off x="3459825" y="5866400"/>
            <a:ext cx="1050300" cy="411000"/>
          </a:xfrm>
          <a:prstGeom prst="wedgeRoundRectCallout">
            <a:avLst>
              <a:gd fmla="val 6610" name="adj1"/>
              <a:gd fmla="val -94124" name="adj2"/>
              <a:gd fmla="val 0" name="adj3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低點?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8" name="Google Shape;2748;p226"/>
          <p:cNvSpPr/>
          <p:nvPr/>
        </p:nvSpPr>
        <p:spPr>
          <a:xfrm>
            <a:off x="3894950" y="5439100"/>
            <a:ext cx="261900" cy="2619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9" name="Google Shape;2749;p226"/>
          <p:cNvCxnSpPr>
            <a:endCxn id="2748" idx="0"/>
          </p:cNvCxnSpPr>
          <p:nvPr/>
        </p:nvCxnSpPr>
        <p:spPr>
          <a:xfrm>
            <a:off x="3799100" y="4956700"/>
            <a:ext cx="226800" cy="4824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2750" name="Google Shape;2750;p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500" y="3516325"/>
            <a:ext cx="3528900" cy="138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1" name="Google Shape;2751;p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950" y="5083922"/>
            <a:ext cx="3528900" cy="131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2" name="Google Shape;2752;p226"/>
          <p:cNvSpPr/>
          <p:nvPr/>
        </p:nvSpPr>
        <p:spPr>
          <a:xfrm>
            <a:off x="4851075" y="3473200"/>
            <a:ext cx="1983600" cy="411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疊加變項:有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53" name="Google Shape;2753;p226"/>
          <p:cNvSpPr/>
          <p:nvPr/>
        </p:nvSpPr>
        <p:spPr>
          <a:xfrm>
            <a:off x="4851075" y="4992400"/>
            <a:ext cx="1983600" cy="411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疊加變項:無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2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60" name="Google Shape;2760;p22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https://www.forbes.com/sites/danielnewman/2017/01/31/realizing-the-potential-of-big-data-and-analytics/</a:t>
            </a:r>
            <a:endParaRPr sz="1000"/>
          </a:p>
        </p:txBody>
      </p:sp>
      <p:sp>
        <p:nvSpPr>
          <p:cNvPr id="2761" name="Google Shape;2761;p227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資料探勘只是輔助你決策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制訂有效的決策，還是要靠自己</a:t>
            </a:r>
            <a:endParaRPr/>
          </a:p>
        </p:txBody>
      </p:sp>
      <p:pic>
        <p:nvPicPr>
          <p:cNvPr id="2762" name="Google Shape;2762;p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75" y="304800"/>
            <a:ext cx="7373026" cy="49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3" name="Google Shape;2763;p227"/>
          <p:cNvSpPr/>
          <p:nvPr/>
        </p:nvSpPr>
        <p:spPr>
          <a:xfrm rot="1491299">
            <a:off x="6233878" y="1202918"/>
            <a:ext cx="2270397" cy="814063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時間序列預測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64" name="Google Shape;2764;p227"/>
          <p:cNvSpPr/>
          <p:nvPr/>
        </p:nvSpPr>
        <p:spPr>
          <a:xfrm rot="-900567">
            <a:off x="1359183" y="2234285"/>
            <a:ext cx="2270461" cy="814015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熱點分析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28"/>
          <p:cNvSpPr txBox="1"/>
          <p:nvPr/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latin typeface="Microsoft JhengHei"/>
                <a:ea typeface="Microsoft JhengHei"/>
                <a:cs typeface="Microsoft JhengHei"/>
                <a:sym typeface="Microsoft JhengHei"/>
              </a:rPr>
              <a:t>布丁布丁吃什麼？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 u="sng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http://blog.pulipuli.info/</a:t>
            </a:r>
            <a:r>
              <a:rPr b="1"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slide" id="2771" name="Google Shape;2771;p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400" y="223985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00" name="Google Shape;800;p10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(2/4)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欄位說明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01" name="Google Shape;801;p10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2" name="Google Shape;802;p105"/>
          <p:cNvPicPr preferRelativeResize="0"/>
          <p:nvPr/>
        </p:nvPicPr>
        <p:blipFill rotWithShape="1">
          <a:blip r:embed="rId3">
            <a:alphaModFix/>
          </a:blip>
          <a:srcRect b="0" l="0" r="31534" t="0"/>
          <a:stretch/>
        </p:blipFill>
        <p:spPr>
          <a:xfrm>
            <a:off x="756250" y="2351575"/>
            <a:ext cx="35737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3" name="Google Shape;803;p10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date</a:t>
            </a:r>
            <a:r>
              <a:rPr lang="zh-CN"/>
              <a:t>: 日期 (YYYY-MM-DD)</a:t>
            </a:r>
            <a:br>
              <a:rPr lang="zh-CN"/>
            </a:br>
            <a:r>
              <a:rPr lang="zh-CN"/>
              <a:t>(YYYY年MM月DD日)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timestamp: 時間</a:t>
            </a:r>
            <a:br>
              <a:rPr lang="zh-CN"/>
            </a:br>
            <a:r>
              <a:rPr lang="zh-CN"/>
              <a:t>(YYYY-MM-DD HH:mm:ss)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skip</a:t>
            </a:r>
            <a:r>
              <a:rPr lang="zh-CN"/>
              <a:t>: 略過資料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class</a:t>
            </a:r>
            <a:r>
              <a:rPr lang="zh-CN"/>
              <a:t>: 預測目標</a:t>
            </a:r>
            <a:endParaRPr/>
          </a:p>
        </p:txBody>
      </p:sp>
      <p:sp>
        <p:nvSpPr>
          <p:cNvPr id="804" name="Google Shape;804;p10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05" name="Google Shape;805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06" name="Google Shape;806;p105"/>
          <p:cNvSpPr/>
          <p:nvPr/>
        </p:nvSpPr>
        <p:spPr>
          <a:xfrm>
            <a:off x="1059250" y="3106500"/>
            <a:ext cx="32082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3" name="Google Shape;813;p106"/>
          <p:cNvPicPr preferRelativeResize="0"/>
          <p:nvPr/>
        </p:nvPicPr>
        <p:blipFill rotWithShape="1">
          <a:blip r:embed="rId3">
            <a:alphaModFix/>
          </a:blip>
          <a:srcRect b="0" l="0" r="30709" t="0"/>
          <a:stretch/>
        </p:blipFill>
        <p:spPr>
          <a:xfrm>
            <a:off x="734750" y="2351575"/>
            <a:ext cx="36167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4" name="Google Shape;814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15" name="Google Shape;815;p10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(3/4)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略過資料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16" name="Google Shape;816;p10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06"/>
          <p:cNvSpPr txBox="1"/>
          <p:nvPr>
            <p:ph idx="2" type="body"/>
          </p:nvPr>
        </p:nvSpPr>
        <p:spPr>
          <a:xfrm>
            <a:off x="4417925" y="1791150"/>
            <a:ext cx="430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skip = </a:t>
            </a:r>
            <a:r>
              <a:rPr lang="zh-CN">
                <a:solidFill>
                  <a:srgbClr val="FF0000"/>
                </a:solidFill>
              </a:rPr>
              <a:t>true </a:t>
            </a:r>
            <a:r>
              <a:rPr lang="zh-CN"/>
              <a:t>此日略過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skip = </a:t>
            </a:r>
            <a:r>
              <a:rPr lang="zh-CN">
                <a:solidFill>
                  <a:srgbClr val="FF0000"/>
                </a:solidFill>
              </a:rPr>
              <a:t>false </a:t>
            </a:r>
            <a:r>
              <a:rPr lang="zh-CN"/>
              <a:t>此日納入分析</a:t>
            </a:r>
            <a:endParaRPr/>
          </a:p>
        </p:txBody>
      </p:sp>
      <p:sp>
        <p:nvSpPr>
          <p:cNvPr id="818" name="Google Shape;818;p10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19" name="Google Shape;819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0" name="Google Shape;820;p106"/>
          <p:cNvSpPr/>
          <p:nvPr/>
        </p:nvSpPr>
        <p:spPr>
          <a:xfrm>
            <a:off x="1908425" y="3471975"/>
            <a:ext cx="14454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21" name="Google Shape;821;p106"/>
          <p:cNvSpPr/>
          <p:nvPr/>
        </p:nvSpPr>
        <p:spPr>
          <a:xfrm>
            <a:off x="1908425" y="4923100"/>
            <a:ext cx="14454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07"/>
          <p:cNvPicPr preferRelativeResize="0"/>
          <p:nvPr/>
        </p:nvPicPr>
        <p:blipFill rotWithShape="1">
          <a:blip r:embed="rId3">
            <a:alphaModFix/>
          </a:blip>
          <a:srcRect b="0" l="0" r="32768" t="0"/>
          <a:stretch/>
        </p:blipFill>
        <p:spPr>
          <a:xfrm>
            <a:off x="628725" y="2351575"/>
            <a:ext cx="35092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8" name="Google Shape;828;p10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30" name="Google Shape;830;p10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(4/4)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未知資料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31" name="Google Shape;831;p10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07"/>
          <p:cNvSpPr txBox="1"/>
          <p:nvPr>
            <p:ph idx="2" type="body"/>
          </p:nvPr>
        </p:nvSpPr>
        <p:spPr>
          <a:xfrm>
            <a:off x="4417925" y="1791150"/>
            <a:ext cx="4306800" cy="23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class = </a:t>
            </a:r>
            <a:r>
              <a:rPr lang="zh-CN">
                <a:solidFill>
                  <a:srgbClr val="FF0000"/>
                </a:solidFill>
              </a:rPr>
              <a:t>? </a:t>
            </a:r>
            <a:r>
              <a:rPr lang="zh-CN"/>
              <a:t>未知資料 </a:t>
            </a:r>
            <a:br>
              <a:rPr lang="zh-CN"/>
            </a:br>
            <a:r>
              <a:rPr lang="zh-CN"/>
              <a:t>(或略過資料)</a:t>
            </a:r>
            <a:endParaRPr/>
          </a:p>
        </p:txBody>
      </p:sp>
      <p:sp>
        <p:nvSpPr>
          <p:cNvPr id="833" name="Google Shape;833;p10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34" name="Google Shape;834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835" name="Google Shape;835;p107"/>
          <p:cNvCxnSpPr/>
          <p:nvPr/>
        </p:nvCxnSpPr>
        <p:spPr>
          <a:xfrm>
            <a:off x="533400" y="4609675"/>
            <a:ext cx="3551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836" name="Google Shape;836;p107"/>
          <p:cNvGrpSpPr/>
          <p:nvPr/>
        </p:nvGrpSpPr>
        <p:grpSpPr>
          <a:xfrm>
            <a:off x="4288927" y="4170532"/>
            <a:ext cx="1472082" cy="1472082"/>
            <a:chOff x="5830251" y="2137175"/>
            <a:chExt cx="1920525" cy="1920525"/>
          </a:xfrm>
        </p:grpSpPr>
        <p:pic>
          <p:nvPicPr>
            <p:cNvPr id="837" name="Google Shape;837;p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p107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839" name="Google Shape;839;p107"/>
          <p:cNvGrpSpPr/>
          <p:nvPr/>
        </p:nvGrpSpPr>
        <p:grpSpPr>
          <a:xfrm>
            <a:off x="7252650" y="4527207"/>
            <a:ext cx="1472082" cy="1472082"/>
            <a:chOff x="6311449" y="2137175"/>
            <a:chExt cx="1920525" cy="1920525"/>
          </a:xfrm>
        </p:grpSpPr>
        <p:pic>
          <p:nvPicPr>
            <p:cNvPr id="840" name="Google Shape;840;p10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1" name="Google Shape;841;p107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842" name="Google Shape;842;p107"/>
          <p:cNvGrpSpPr/>
          <p:nvPr/>
        </p:nvGrpSpPr>
        <p:grpSpPr>
          <a:xfrm>
            <a:off x="5177650" y="4883882"/>
            <a:ext cx="1472082" cy="1472082"/>
            <a:chOff x="6311449" y="2137175"/>
            <a:chExt cx="1920525" cy="1920525"/>
          </a:xfrm>
        </p:grpSpPr>
        <p:pic>
          <p:nvPicPr>
            <p:cNvPr id="843" name="Google Shape;843;p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p107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845" name="Google Shape;845;p107"/>
          <p:cNvSpPr/>
          <p:nvPr/>
        </p:nvSpPr>
        <p:spPr>
          <a:xfrm>
            <a:off x="6228047" y="4887198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使用轉換工具 (1/4)</a:t>
            </a:r>
            <a:endParaRPr/>
          </a:p>
        </p:txBody>
      </p:sp>
      <p:sp>
        <p:nvSpPr>
          <p:cNvPr id="852" name="Google Shape;852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53" name="Google Shape;853;p10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08"/>
          <p:cNvSpPr/>
          <p:nvPr/>
        </p:nvSpPr>
        <p:spPr>
          <a:xfrm flipH="1">
            <a:off x="4055355" y="3327895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08"/>
          <p:cNvSpPr/>
          <p:nvPr/>
        </p:nvSpPr>
        <p:spPr>
          <a:xfrm>
            <a:off x="4996850" y="4678475"/>
            <a:ext cx="3274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試算表轉ARFF轉換工具</a:t>
            </a:r>
            <a:endParaRPr sz="3200">
              <a:solidFill>
                <a:srgbClr val="783F0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56" name="Google Shape;85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06" y="3069150"/>
            <a:ext cx="1411175" cy="14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0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8" name="Google Shape;85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9" name="Google Shape;859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0" name="Google Shape;860;p108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68" name="Google Shape;868;p1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</a:t>
            </a:r>
            <a:r>
              <a:rPr lang="zh-CN">
                <a:solidFill>
                  <a:schemeClr val="dk1"/>
                </a:solidFill>
              </a:rPr>
              <a:t>使用轉換工具</a:t>
            </a:r>
            <a:r>
              <a:rPr lang="zh-CN"/>
              <a:t> (2/4)</a:t>
            </a:r>
            <a:endParaRPr/>
          </a:p>
        </p:txBody>
      </p:sp>
      <p:sp>
        <p:nvSpPr>
          <p:cNvPr id="869" name="Google Shape;869;p10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0" name="Google Shape;87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3218"/>
            <a:ext cx="9143999" cy="513966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1" name="Google Shape;871;p109"/>
          <p:cNvSpPr/>
          <p:nvPr/>
        </p:nvSpPr>
        <p:spPr>
          <a:xfrm>
            <a:off x="361050" y="2856350"/>
            <a:ext cx="1530900" cy="38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72" name="Google Shape;872;p109"/>
          <p:cNvSpPr/>
          <p:nvPr/>
        </p:nvSpPr>
        <p:spPr>
          <a:xfrm>
            <a:off x="2242550" y="2856350"/>
            <a:ext cx="773400" cy="763500"/>
          </a:xfrm>
          <a:prstGeom prst="wedgeEllipseCallout">
            <a:avLst>
              <a:gd fmla="val -105127" name="adj1"/>
              <a:gd fmla="val -2145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873" name="Google Shape;873;p10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4" name="Google Shape;874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110"/>
          <p:cNvPicPr preferRelativeResize="0"/>
          <p:nvPr/>
        </p:nvPicPr>
        <p:blipFill rotWithShape="1">
          <a:blip r:embed="rId3">
            <a:alphaModFix/>
          </a:blip>
          <a:srcRect b="0" l="38172" r="0" t="0"/>
          <a:stretch/>
        </p:blipFill>
        <p:spPr>
          <a:xfrm>
            <a:off x="0" y="1428625"/>
            <a:ext cx="5653525" cy="5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82" name="Google Shape;882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使用轉換工具 (3/4)</a:t>
            </a:r>
            <a:endParaRPr/>
          </a:p>
        </p:txBody>
      </p:sp>
      <p:sp>
        <p:nvSpPr>
          <p:cNvPr id="883" name="Google Shape;883;p11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10"/>
          <p:cNvSpPr/>
          <p:nvPr/>
        </p:nvSpPr>
        <p:spPr>
          <a:xfrm>
            <a:off x="1269150" y="4521200"/>
            <a:ext cx="3895500" cy="763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85" name="Google Shape;885;p110"/>
          <p:cNvSpPr/>
          <p:nvPr/>
        </p:nvSpPr>
        <p:spPr>
          <a:xfrm>
            <a:off x="1136700" y="2773130"/>
            <a:ext cx="2486100" cy="52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86" name="Google Shape;886;p110"/>
          <p:cNvSpPr/>
          <p:nvPr/>
        </p:nvSpPr>
        <p:spPr>
          <a:xfrm>
            <a:off x="5468175" y="4682000"/>
            <a:ext cx="3451800" cy="1007400"/>
          </a:xfrm>
          <a:prstGeom prst="wedgeRoundRectCallout">
            <a:avLst>
              <a:gd fmla="val -61640" name="adj1"/>
              <a:gd fmla="val -2517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略過資料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rgbClr val="FFFFFF"/>
                </a:solidFill>
              </a:rPr>
              <a:t>(待會會用到)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887" name="Google Shape;887;p110"/>
          <p:cNvSpPr/>
          <p:nvPr/>
        </p:nvSpPr>
        <p:spPr>
          <a:xfrm rot="5400000">
            <a:off x="2603375" y="1843450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888" name="Google Shape;888;p110"/>
          <p:cNvGrpSpPr/>
          <p:nvPr/>
        </p:nvGrpSpPr>
        <p:grpSpPr>
          <a:xfrm>
            <a:off x="3917050" y="1024513"/>
            <a:ext cx="1146900" cy="1132200"/>
            <a:chOff x="7804850" y="2248100"/>
            <a:chExt cx="1146900" cy="1132200"/>
          </a:xfrm>
        </p:grpSpPr>
        <p:sp>
          <p:nvSpPr>
            <p:cNvPr id="889" name="Google Shape;889;p110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890" name="Google Shape;890;p1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1" name="Google Shape;891;p110"/>
          <p:cNvSpPr/>
          <p:nvPr/>
        </p:nvSpPr>
        <p:spPr>
          <a:xfrm>
            <a:off x="3737125" y="2827975"/>
            <a:ext cx="3451800" cy="1243800"/>
          </a:xfrm>
          <a:prstGeom prst="wedgeRoundRectCallout">
            <a:avLst>
              <a:gd fmla="val -61640" name="adj1"/>
              <a:gd fmla="val -2517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b. 向前預測步數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>
                <a:solidFill>
                  <a:schemeClr val="lt1"/>
                </a:solidFill>
              </a:rPr>
              <a:t>(待會會用到)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892" name="Google Shape;892;p11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3" name="Google Shape;893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3"/>
          <p:cNvSpPr txBox="1"/>
          <p:nvPr>
            <p:ph idx="1" type="body"/>
          </p:nvPr>
        </p:nvSpPr>
        <p:spPr>
          <a:xfrm>
            <a:off x="476250" y="1783075"/>
            <a:ext cx="3788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── Section 1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預測下個月的入館人次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2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實機操作：時間序列預測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3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時間序列預測簡介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1" name="Google Shape;621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22" name="Google Shape;622;p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本章大綱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洞悉未來 時間序列分析</a:t>
            </a:r>
            <a:endParaRPr/>
          </a:p>
        </p:txBody>
      </p:sp>
      <p:sp>
        <p:nvSpPr>
          <p:cNvPr id="623" name="Google Shape;623;p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93"/>
          <p:cNvSpPr txBox="1"/>
          <p:nvPr>
            <p:ph idx="1" type="body"/>
          </p:nvPr>
        </p:nvSpPr>
        <p:spPr>
          <a:xfrm>
            <a:off x="4590350" y="1783075"/>
            <a:ext cx="4280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── Section 4 ──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實機操作：更換演算法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5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多變項時間序列預測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6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結語：時間序列預測的下一步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111"/>
          <p:cNvPicPr preferRelativeResize="0"/>
          <p:nvPr/>
        </p:nvPicPr>
        <p:blipFill rotWithShape="1">
          <a:blip r:embed="rId3">
            <a:alphaModFix/>
          </a:blip>
          <a:srcRect b="0" l="38172" r="0" t="0"/>
          <a:stretch/>
        </p:blipFill>
        <p:spPr>
          <a:xfrm>
            <a:off x="0" y="1428625"/>
            <a:ext cx="5653525" cy="5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01" name="Google Shape;901;p1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使用轉換工具 (4/4)</a:t>
            </a:r>
            <a:endParaRPr/>
          </a:p>
        </p:txBody>
      </p:sp>
      <p:sp>
        <p:nvSpPr>
          <p:cNvPr id="902" name="Google Shape;902;p11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4" name="Google Shape;904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5" name="Google Shape;905;p111"/>
          <p:cNvSpPr/>
          <p:nvPr/>
        </p:nvSpPr>
        <p:spPr>
          <a:xfrm>
            <a:off x="1224525" y="2150525"/>
            <a:ext cx="2003700" cy="38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06" name="Google Shape;906;p111"/>
          <p:cNvSpPr/>
          <p:nvPr/>
        </p:nvSpPr>
        <p:spPr>
          <a:xfrm>
            <a:off x="710625" y="2793325"/>
            <a:ext cx="4036200" cy="710400"/>
          </a:xfrm>
          <a:prstGeom prst="wedgeRoundRectCallout">
            <a:avLst>
              <a:gd fmla="val -10975" name="adj1"/>
              <a:gd fmla="val -1003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d. 下載訓練集資料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07" name="Google Shape;907;p111"/>
          <p:cNvSpPr/>
          <p:nvPr/>
        </p:nvSpPr>
        <p:spPr>
          <a:xfrm>
            <a:off x="6064700" y="3239875"/>
            <a:ext cx="2640300" cy="150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u="sng">
                <a:solidFill>
                  <a:srgbClr val="0000FF"/>
                </a:solidFill>
              </a:rPr>
              <a:t>train_set-visit</a:t>
            </a:r>
            <a:br>
              <a:rPr lang="zh-CN" sz="2800" u="sng">
                <a:solidFill>
                  <a:srgbClr val="0000FF"/>
                </a:solidFill>
              </a:rPr>
            </a:br>
            <a:r>
              <a:rPr lang="zh-CN" sz="2800" u="sng">
                <a:solidFill>
                  <a:srgbClr val="0000FF"/>
                </a:solidFill>
              </a:rPr>
              <a:t>-predict.6-7to8.</a:t>
            </a:r>
            <a:r>
              <a:rPr lang="zh-CN" sz="2800" u="sng">
                <a:solidFill>
                  <a:srgbClr val="FF0000"/>
                </a:solidFill>
              </a:rPr>
              <a:t>arff</a:t>
            </a:r>
            <a:endParaRPr sz="2800" u="sng">
              <a:solidFill>
                <a:srgbClr val="FF0000"/>
              </a:solidFill>
            </a:endParaRPr>
          </a:p>
        </p:txBody>
      </p:sp>
      <p:pic>
        <p:nvPicPr>
          <p:cNvPr descr="weka logo.png" id="908" name="Google Shape;908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150" y="2350288"/>
            <a:ext cx="999401" cy="999401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11"/>
          <p:cNvSpPr/>
          <p:nvPr/>
        </p:nvSpPr>
        <p:spPr>
          <a:xfrm flipH="1" rot="1268">
            <a:off x="5115715" y="2886184"/>
            <a:ext cx="8136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下載</a:t>
            </a:r>
            <a:r>
              <a:rPr lang="zh-CN"/>
              <a:t>歷史</a:t>
            </a:r>
            <a:r>
              <a:rPr lang="zh-CN"/>
              <a:t>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轉換檔案</a:t>
            </a:r>
            <a:endParaRPr/>
          </a:p>
        </p:txBody>
      </p:sp>
      <p:pic>
        <p:nvPicPr>
          <p:cNvPr id="916" name="Google Shape;916;p112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12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19" name="Google Shape;91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12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21" name="Google Shape;921;p112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3" name="Google Shape;923;p1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資料準備與轉換</a:t>
            </a:r>
            <a:endParaRPr/>
          </a:p>
        </p:txBody>
      </p:sp>
      <p:sp>
        <p:nvSpPr>
          <p:cNvPr id="924" name="Google Shape;924;p11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  <p:sp>
        <p:nvSpPr>
          <p:cNvPr id="925" name="Google Shape;925;p112"/>
          <p:cNvSpPr/>
          <p:nvPr/>
        </p:nvSpPr>
        <p:spPr>
          <a:xfrm>
            <a:off x="6197100" y="2750250"/>
            <a:ext cx="2640300" cy="150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u="sng">
                <a:solidFill>
                  <a:srgbClr val="0000FF"/>
                </a:solidFill>
              </a:rPr>
              <a:t>train_set-visit</a:t>
            </a:r>
            <a:br>
              <a:rPr lang="zh-CN" sz="2800" u="sng">
                <a:solidFill>
                  <a:srgbClr val="0000FF"/>
                </a:solidFill>
              </a:rPr>
            </a:br>
            <a:r>
              <a:rPr lang="zh-CN" sz="2800" u="sng">
                <a:solidFill>
                  <a:srgbClr val="0000FF"/>
                </a:solidFill>
              </a:rPr>
              <a:t>-predict.6-7to8.</a:t>
            </a:r>
            <a:r>
              <a:rPr lang="zh-CN" sz="2800" u="sng">
                <a:solidFill>
                  <a:srgbClr val="FF0000"/>
                </a:solidFill>
              </a:rPr>
              <a:t>arff</a:t>
            </a:r>
            <a:endParaRPr sz="2800" u="sng">
              <a:solidFill>
                <a:srgbClr val="FF0000"/>
              </a:solidFill>
            </a:endParaRPr>
          </a:p>
        </p:txBody>
      </p:sp>
      <p:pic>
        <p:nvPicPr>
          <p:cNvPr descr="weka logo.png" id="926" name="Google Shape;92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550" y="1860663"/>
            <a:ext cx="999401" cy="9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33" name="Google Shape;933;p113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 b="0" sz="2400"/>
          </a:p>
        </p:txBody>
      </p:sp>
      <p:sp>
        <p:nvSpPr>
          <p:cNvPr id="934" name="Google Shape;934;p113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2-2.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4"/>
          <p:cNvSpPr txBox="1"/>
          <p:nvPr>
            <p:ph idx="1" type="body"/>
          </p:nvPr>
        </p:nvSpPr>
        <p:spPr>
          <a:xfrm>
            <a:off x="3950425" y="1783075"/>
            <a:ext cx="4717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開啟Explorer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開啟訓練集資料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進入預測面板(Forecast)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預測參數：基本設定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預測參數：進階設定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執行預測</a:t>
            </a:r>
            <a:endParaRPr/>
          </a:p>
        </p:txBody>
      </p:sp>
      <p:sp>
        <p:nvSpPr>
          <p:cNvPr id="941" name="Google Shape;941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42" name="Google Shape;942;p11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/>
          </a:p>
        </p:txBody>
      </p:sp>
      <p:sp>
        <p:nvSpPr>
          <p:cNvPr id="943" name="Google Shape;943;p11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4" name="Google Shape;94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1" name="Google Shape;95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2" name="Google Shape;952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53" name="Google Shape;953;p1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開啟Explorer</a:t>
            </a:r>
            <a:endParaRPr b="0" sz="3200"/>
          </a:p>
        </p:txBody>
      </p:sp>
      <p:sp>
        <p:nvSpPr>
          <p:cNvPr id="954" name="Google Shape;954;p11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5" name="Google Shape;955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550" y="3001725"/>
            <a:ext cx="37338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15"/>
          <p:cNvSpPr/>
          <p:nvPr/>
        </p:nvSpPr>
        <p:spPr>
          <a:xfrm>
            <a:off x="5067500" y="3668125"/>
            <a:ext cx="1318500" cy="488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57" name="Google Shape;957;p115"/>
          <p:cNvSpPr/>
          <p:nvPr/>
        </p:nvSpPr>
        <p:spPr>
          <a:xfrm flipH="1" rot="10800000">
            <a:off x="6583025" y="3668125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116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771525" y="1488525"/>
            <a:ext cx="7600950" cy="5095151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65" name="Google Shape;965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開啟訓練集資料</a:t>
            </a:r>
            <a:endParaRPr b="0" sz="3200"/>
          </a:p>
        </p:txBody>
      </p:sp>
      <p:sp>
        <p:nvSpPr>
          <p:cNvPr id="966" name="Google Shape;966;p11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16"/>
          <p:cNvSpPr/>
          <p:nvPr/>
        </p:nvSpPr>
        <p:spPr>
          <a:xfrm>
            <a:off x="847800" y="2092600"/>
            <a:ext cx="11103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968" name="Google Shape;968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550" y="2905863"/>
            <a:ext cx="4095750" cy="3305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9" name="Google Shape;969;p116"/>
          <p:cNvSpPr/>
          <p:nvPr/>
        </p:nvSpPr>
        <p:spPr>
          <a:xfrm>
            <a:off x="3823675" y="3610950"/>
            <a:ext cx="17547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70" name="Google Shape;970;p116"/>
          <p:cNvSpPr/>
          <p:nvPr/>
        </p:nvSpPr>
        <p:spPr>
          <a:xfrm>
            <a:off x="6193247" y="5706275"/>
            <a:ext cx="8382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71" name="Google Shape;971;p116"/>
          <p:cNvSpPr/>
          <p:nvPr/>
        </p:nvSpPr>
        <p:spPr>
          <a:xfrm>
            <a:off x="1392900" y="2830625"/>
            <a:ext cx="773400" cy="763500"/>
          </a:xfrm>
          <a:prstGeom prst="wedgeEllipseCallout">
            <a:avLst>
              <a:gd fmla="val -37652" name="adj1"/>
              <a:gd fmla="val -782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972" name="Google Shape;972;p116"/>
          <p:cNvSpPr/>
          <p:nvPr/>
        </p:nvSpPr>
        <p:spPr>
          <a:xfrm>
            <a:off x="4966575" y="5447538"/>
            <a:ext cx="773400" cy="763500"/>
          </a:xfrm>
          <a:prstGeom prst="wedgeEllipseCallout">
            <a:avLst>
              <a:gd fmla="val 114323" name="adj1"/>
              <a:gd fmla="val 49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973" name="Google Shape;973;p116"/>
          <p:cNvSpPr/>
          <p:nvPr/>
        </p:nvSpPr>
        <p:spPr>
          <a:xfrm flipH="1" rot="1810747">
            <a:off x="2125707" y="2654467"/>
            <a:ext cx="1792105" cy="5248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16"/>
          <p:cNvSpPr/>
          <p:nvPr/>
        </p:nvSpPr>
        <p:spPr>
          <a:xfrm>
            <a:off x="5461925" y="2649800"/>
            <a:ext cx="2847600" cy="763500"/>
          </a:xfrm>
          <a:prstGeom prst="wedgeRoundRectCallout">
            <a:avLst>
              <a:gd fmla="val -45681" name="adj1"/>
              <a:gd fmla="val 8508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b. ARFF檔案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75" name="Google Shape;975;p11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6" name="Google Shape;976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83" name="Google Shape;983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進入預測面板(Forecast)</a:t>
            </a:r>
            <a:endParaRPr b="0" sz="3200"/>
          </a:p>
        </p:txBody>
      </p:sp>
      <p:sp>
        <p:nvSpPr>
          <p:cNvPr id="984" name="Google Shape;984;p11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1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6" name="Google Shape;986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87" name="Google Shape;987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113" y="1882400"/>
            <a:ext cx="5733776" cy="45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17"/>
          <p:cNvSpPr/>
          <p:nvPr/>
        </p:nvSpPr>
        <p:spPr>
          <a:xfrm>
            <a:off x="5252000" y="2102750"/>
            <a:ext cx="8382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89" name="Google Shape;989;p117"/>
          <p:cNvSpPr/>
          <p:nvPr/>
        </p:nvSpPr>
        <p:spPr>
          <a:xfrm>
            <a:off x="1961950" y="3115075"/>
            <a:ext cx="5134500" cy="1648500"/>
          </a:xfrm>
          <a:prstGeom prst="wedgeRoundRectCallout">
            <a:avLst>
              <a:gd fmla="val 24873" name="adj1"/>
              <a:gd fmla="val -813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只有安裝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timeseriesForecasting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套件的聰明人才看得到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1562100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97" name="Google Shape;997;p1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預測參數基本設定 (1/2)</a:t>
            </a:r>
            <a:endParaRPr/>
          </a:p>
        </p:txBody>
      </p:sp>
      <p:sp>
        <p:nvSpPr>
          <p:cNvPr id="998" name="Google Shape;998;p118"/>
          <p:cNvSpPr/>
          <p:nvPr/>
        </p:nvSpPr>
        <p:spPr>
          <a:xfrm>
            <a:off x="176675" y="2140450"/>
            <a:ext cx="12393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99" name="Google Shape;999;p118"/>
          <p:cNvSpPr/>
          <p:nvPr/>
        </p:nvSpPr>
        <p:spPr>
          <a:xfrm>
            <a:off x="3840600" y="322567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00" name="Google Shape;1000;p118"/>
          <p:cNvSpPr/>
          <p:nvPr/>
        </p:nvSpPr>
        <p:spPr>
          <a:xfrm>
            <a:off x="3831025" y="420932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01" name="Google Shape;1001;p118"/>
          <p:cNvSpPr/>
          <p:nvPr/>
        </p:nvSpPr>
        <p:spPr>
          <a:xfrm>
            <a:off x="311500" y="948225"/>
            <a:ext cx="773400" cy="763500"/>
          </a:xfrm>
          <a:prstGeom prst="wedgeEllipseCallout">
            <a:avLst>
              <a:gd fmla="val -8330" name="adj1"/>
              <a:gd fmla="val 921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02" name="Google Shape;1002;p118"/>
          <p:cNvSpPr/>
          <p:nvPr/>
        </p:nvSpPr>
        <p:spPr>
          <a:xfrm>
            <a:off x="5983050" y="1829375"/>
            <a:ext cx="2353800" cy="1113600"/>
          </a:xfrm>
          <a:prstGeom prst="wedgeRoundRectCallout">
            <a:avLst>
              <a:gd fmla="val -36482" name="adj1"/>
              <a:gd fmla="val 7301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b. 時間週期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設為 Daily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03" name="Google Shape;1003;p118"/>
          <p:cNvSpPr/>
          <p:nvPr/>
        </p:nvSpPr>
        <p:spPr>
          <a:xfrm>
            <a:off x="5631425" y="4803325"/>
            <a:ext cx="2466900" cy="1011900"/>
          </a:xfrm>
          <a:prstGeom prst="wedgeRoundRectCallout">
            <a:avLst>
              <a:gd fmla="val -35745" name="adj1"/>
              <a:gd fmla="val -6878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評估結果打勾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04" name="Google Shape;1004;p11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5" name="Google Shape;1005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p119"/>
          <p:cNvPicPr preferRelativeResize="0"/>
          <p:nvPr/>
        </p:nvPicPr>
        <p:blipFill rotWithShape="1">
          <a:blip r:embed="rId3">
            <a:alphaModFix/>
          </a:blip>
          <a:srcRect b="0" l="54873" r="0" t="0"/>
          <a:stretch/>
        </p:blipFill>
        <p:spPr>
          <a:xfrm>
            <a:off x="5736550" y="1562100"/>
            <a:ext cx="2974399" cy="5219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2" name="Google Shape;1012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13" name="Google Shape;1013;p11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4. 預測參數基本設定 (2/3)</a:t>
            </a:r>
            <a:endParaRPr/>
          </a:p>
        </p:txBody>
      </p:sp>
      <p:sp>
        <p:nvSpPr>
          <p:cNvPr id="1014" name="Google Shape;1014;p119"/>
          <p:cNvSpPr/>
          <p:nvPr/>
        </p:nvSpPr>
        <p:spPr>
          <a:xfrm>
            <a:off x="5983225" y="2659525"/>
            <a:ext cx="25752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15" name="Google Shape;1015;p11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6" name="Google Shape;1016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7" name="Google Shape;1017;p119"/>
          <p:cNvPicPr preferRelativeResize="0"/>
          <p:nvPr/>
        </p:nvPicPr>
        <p:blipFill rotWithShape="1">
          <a:blip r:embed="rId5">
            <a:alphaModFix/>
          </a:blip>
          <a:srcRect b="0" l="48901" r="0" t="0"/>
          <a:stretch/>
        </p:blipFill>
        <p:spPr>
          <a:xfrm>
            <a:off x="185600" y="1428625"/>
            <a:ext cx="4672551" cy="51396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8" name="Google Shape;1018;p119"/>
          <p:cNvSpPr/>
          <p:nvPr/>
        </p:nvSpPr>
        <p:spPr>
          <a:xfrm>
            <a:off x="341325" y="2773130"/>
            <a:ext cx="2486100" cy="52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19" name="Google Shape;1019;p119"/>
          <p:cNvSpPr/>
          <p:nvPr/>
        </p:nvSpPr>
        <p:spPr>
          <a:xfrm rot="-10798909">
            <a:off x="2987380" y="2704863"/>
            <a:ext cx="28359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19"/>
          <p:cNvSpPr/>
          <p:nvPr/>
        </p:nvSpPr>
        <p:spPr>
          <a:xfrm>
            <a:off x="4858150" y="1660775"/>
            <a:ext cx="3369900" cy="481200"/>
          </a:xfrm>
          <a:prstGeom prst="wedgeRoundRectCallout">
            <a:avLst>
              <a:gd fmla="val 10580" name="adj1"/>
              <a:gd fmla="val 14976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lt1"/>
                </a:solidFill>
              </a:rPr>
              <a:t>d. 向前預測步數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21" name="Google Shape;1021;p119"/>
          <p:cNvSpPr/>
          <p:nvPr/>
        </p:nvSpPr>
        <p:spPr>
          <a:xfrm flipH="1" rot="10800000">
            <a:off x="200375" y="1448088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2" name="Google Shape;1022;p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65" y="15533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00" y="1428625"/>
            <a:ext cx="4363393" cy="51396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9" name="Google Shape;1029;p120"/>
          <p:cNvPicPr preferRelativeResize="0"/>
          <p:nvPr/>
        </p:nvPicPr>
        <p:blipFill rotWithShape="1">
          <a:blip r:embed="rId4">
            <a:alphaModFix/>
          </a:blip>
          <a:srcRect b="0" l="54873" r="0" t="0"/>
          <a:stretch/>
        </p:blipFill>
        <p:spPr>
          <a:xfrm>
            <a:off x="5736550" y="1562100"/>
            <a:ext cx="2974399" cy="5219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0" name="Google Shape;1030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31" name="Google Shape;1031;p1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4. 預測參數基本設定 (3/3)</a:t>
            </a:r>
            <a:endParaRPr/>
          </a:p>
        </p:txBody>
      </p:sp>
      <p:sp>
        <p:nvSpPr>
          <p:cNvPr id="1032" name="Google Shape;1032;p120"/>
          <p:cNvSpPr/>
          <p:nvPr/>
        </p:nvSpPr>
        <p:spPr>
          <a:xfrm>
            <a:off x="5936000" y="349987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33" name="Google Shape;1033;p12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4" name="Google Shape;1034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5" name="Google Shape;1035;p120"/>
          <p:cNvSpPr/>
          <p:nvPr/>
        </p:nvSpPr>
        <p:spPr>
          <a:xfrm>
            <a:off x="473775" y="4445325"/>
            <a:ext cx="1090500" cy="39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36" name="Google Shape;1036;p120"/>
          <p:cNvSpPr/>
          <p:nvPr/>
        </p:nvSpPr>
        <p:spPr>
          <a:xfrm>
            <a:off x="5611900" y="4359025"/>
            <a:ext cx="3099000" cy="481200"/>
          </a:xfrm>
          <a:prstGeom prst="wedgeRoundRectCallout">
            <a:avLst>
              <a:gd fmla="val -24049" name="adj1"/>
              <a:gd fmla="val -15144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f. Ctrl+V (貼上)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37" name="Google Shape;1037;p120"/>
          <p:cNvSpPr/>
          <p:nvPr/>
        </p:nvSpPr>
        <p:spPr>
          <a:xfrm rot="10025786">
            <a:off x="1650430" y="3914385"/>
            <a:ext cx="4089368" cy="52477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20"/>
          <p:cNvSpPr/>
          <p:nvPr/>
        </p:nvSpPr>
        <p:spPr>
          <a:xfrm flipH="1" rot="10800000">
            <a:off x="200375" y="1448088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9" name="Google Shape;1039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65" y="15533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0" name="Google Shape;1040;p120"/>
          <p:cNvSpPr/>
          <p:nvPr/>
        </p:nvSpPr>
        <p:spPr>
          <a:xfrm>
            <a:off x="1156850" y="2878525"/>
            <a:ext cx="3099000" cy="679800"/>
          </a:xfrm>
          <a:prstGeom prst="wedgeRoundRectCallout">
            <a:avLst>
              <a:gd fmla="val -37995" name="adj1"/>
              <a:gd fmla="val 16878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e. 複製略過資料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31" name="Google Shape;631;p9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預測下個月的入館人次</a:t>
            </a:r>
            <a:endParaRPr/>
          </a:p>
        </p:txBody>
      </p:sp>
      <p:sp>
        <p:nvSpPr>
          <p:cNvPr id="632" name="Google Shape;632;p9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 1.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47" name="Google Shape;1047;p1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5. 預測參數進階設定</a:t>
            </a:r>
            <a:endParaRPr/>
          </a:p>
        </p:txBody>
      </p:sp>
      <p:pic>
        <p:nvPicPr>
          <p:cNvPr id="1048" name="Google Shape;104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638175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21"/>
          <p:cNvSpPr/>
          <p:nvPr/>
        </p:nvSpPr>
        <p:spPr>
          <a:xfrm>
            <a:off x="2560425" y="2178275"/>
            <a:ext cx="14598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0" name="Google Shape;1050;p121"/>
          <p:cNvSpPr/>
          <p:nvPr/>
        </p:nvSpPr>
        <p:spPr>
          <a:xfrm>
            <a:off x="4185300" y="1496850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51" name="Google Shape;1051;p121"/>
          <p:cNvSpPr/>
          <p:nvPr/>
        </p:nvSpPr>
        <p:spPr>
          <a:xfrm>
            <a:off x="4641475" y="3241050"/>
            <a:ext cx="14124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2" name="Google Shape;1052;p121"/>
          <p:cNvSpPr/>
          <p:nvPr/>
        </p:nvSpPr>
        <p:spPr>
          <a:xfrm>
            <a:off x="6661350" y="3367475"/>
            <a:ext cx="2143800" cy="906300"/>
          </a:xfrm>
          <a:prstGeom prst="wedgeRoundRectCallout">
            <a:avLst>
              <a:gd fmla="val -71430" name="adj1"/>
              <a:gd fmla="val -4377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繪製預測的建模過程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53" name="Google Shape;1053;p121"/>
          <p:cNvSpPr/>
          <p:nvPr/>
        </p:nvSpPr>
        <p:spPr>
          <a:xfrm>
            <a:off x="5543575" y="2441475"/>
            <a:ext cx="7095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4" name="Google Shape;1054;p121"/>
          <p:cNvSpPr/>
          <p:nvPr/>
        </p:nvSpPr>
        <p:spPr>
          <a:xfrm>
            <a:off x="6481550" y="1790675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zh-CN" sz="4000">
                <a:solidFill>
                  <a:srgbClr val="FFFFFF"/>
                </a:solidFill>
              </a:rPr>
              <a:t>b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055" name="Google Shape;1055;p12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6" name="Google Shape;1056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63" name="Google Shape;1063;p1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6. 執行預測</a:t>
            </a:r>
            <a:endParaRPr/>
          </a:p>
        </p:txBody>
      </p:sp>
      <p:pic>
        <p:nvPicPr>
          <p:cNvPr id="1064" name="Google Shape;1064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413225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22"/>
          <p:cNvSpPr/>
          <p:nvPr/>
        </p:nvSpPr>
        <p:spPr>
          <a:xfrm>
            <a:off x="1276350" y="4448500"/>
            <a:ext cx="8805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6" name="Google Shape;1066;p122"/>
          <p:cNvSpPr/>
          <p:nvPr/>
        </p:nvSpPr>
        <p:spPr>
          <a:xfrm>
            <a:off x="2047500" y="34076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67" name="Google Shape;1067;p122"/>
          <p:cNvSpPr/>
          <p:nvPr/>
        </p:nvSpPr>
        <p:spPr>
          <a:xfrm>
            <a:off x="3518225" y="4647150"/>
            <a:ext cx="4162800" cy="124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8" name="Google Shape;1068;p122"/>
          <p:cNvSpPr/>
          <p:nvPr/>
        </p:nvSpPr>
        <p:spPr>
          <a:xfrm>
            <a:off x="6050375" y="3868450"/>
            <a:ext cx="2181600" cy="643500"/>
          </a:xfrm>
          <a:prstGeom prst="wedgeRoundRectCallout">
            <a:avLst>
              <a:gd fmla="val -35215" name="adj1"/>
              <a:gd fmla="val 8971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b. 預測結果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69" name="Google Shape;1069;p12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0" name="Google Shape;1070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3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在Weka</a:t>
            </a:r>
            <a:r>
              <a:rPr lang="zh-CN"/>
              <a:t>開啟</a:t>
            </a:r>
            <a:r>
              <a:rPr lang="zh-CN"/>
              <a:t>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在預測面板內設定參數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執行預測</a:t>
            </a:r>
            <a:endParaRPr/>
          </a:p>
        </p:txBody>
      </p:sp>
      <p:pic>
        <p:nvPicPr>
          <p:cNvPr id="1077" name="Google Shape;1077;p123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23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9" name="Google Shape;1079;p123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80" name="Google Shape;1080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23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82" name="Google Shape;1082;p123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84" name="Google Shape;1084;p12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/>
          </a:p>
        </p:txBody>
      </p:sp>
      <p:sp>
        <p:nvSpPr>
          <p:cNvPr id="1085" name="Google Shape;1085;p12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92" name="Google Shape;1092;p124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 b="0" sz="2400"/>
          </a:p>
        </p:txBody>
      </p:sp>
      <p:sp>
        <p:nvSpPr>
          <p:cNvPr id="1093" name="Google Shape;1093;p124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2-3.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25"/>
          <p:cNvSpPr txBox="1"/>
          <p:nvPr>
            <p:ph idx="1" type="body"/>
          </p:nvPr>
        </p:nvSpPr>
        <p:spPr>
          <a:xfrm>
            <a:off x="3950425" y="1783075"/>
            <a:ext cx="4717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評估模型準確度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轉換特徵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模型解讀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查看已知歷史資料最後一筆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查看預測值最後一筆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查看訓練模型折線圖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查看預測結果折線圖</a:t>
            </a:r>
            <a:endParaRPr/>
          </a:p>
        </p:txBody>
      </p:sp>
      <p:sp>
        <p:nvSpPr>
          <p:cNvPr id="1100" name="Google Shape;1100;p1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01" name="Google Shape;1101;p12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102" name="Google Shape;1102;p12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3" name="Google Shape;1103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10" name="Google Shape;1110;p1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111" name="Google Shape;1111;p12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2" name="Google Shape;1112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00" y="2167800"/>
            <a:ext cx="4978300" cy="3942375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3" name="Google Shape;1113;p126"/>
          <p:cNvSpPr/>
          <p:nvPr/>
        </p:nvSpPr>
        <p:spPr>
          <a:xfrm>
            <a:off x="2324301" y="4409973"/>
            <a:ext cx="3399600" cy="118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14" name="Google Shape;1114;p126"/>
          <p:cNvSpPr/>
          <p:nvPr/>
        </p:nvSpPr>
        <p:spPr>
          <a:xfrm>
            <a:off x="6050375" y="3868450"/>
            <a:ext cx="2181600" cy="1107000"/>
          </a:xfrm>
          <a:prstGeom prst="wedgeRoundRectCallout">
            <a:avLst>
              <a:gd fmla="val -82657" name="adj1"/>
              <a:gd fmla="val 372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預測結果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都在這裡！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21" name="Google Shape;1121;p12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評估模型準確度 (1/2)</a:t>
            </a:r>
            <a:endParaRPr b="0" sz="3200"/>
          </a:p>
        </p:txBody>
      </p:sp>
      <p:sp>
        <p:nvSpPr>
          <p:cNvPr id="1122" name="Google Shape;1122;p127"/>
          <p:cNvSpPr txBox="1"/>
          <p:nvPr>
            <p:ph idx="2" type="body"/>
          </p:nvPr>
        </p:nvSpPr>
        <p:spPr>
          <a:xfrm>
            <a:off x="2162575" y="5224943"/>
            <a:ext cx="5038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平均絕對誤差：393.56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每次預測都可能會錯誤393.56人次</a:t>
            </a:r>
            <a:endParaRPr/>
          </a:p>
        </p:txBody>
      </p:sp>
      <p:sp>
        <p:nvSpPr>
          <p:cNvPr id="1123" name="Google Shape;1123;p12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4" name="Google Shape;1124;p127"/>
          <p:cNvPicPr preferRelativeResize="0"/>
          <p:nvPr/>
        </p:nvPicPr>
        <p:blipFill rotWithShape="1">
          <a:blip r:embed="rId3">
            <a:alphaModFix/>
          </a:blip>
          <a:srcRect b="12407" l="28822" r="2698" t="46261"/>
          <a:stretch/>
        </p:blipFill>
        <p:spPr>
          <a:xfrm>
            <a:off x="1436400" y="1583229"/>
            <a:ext cx="6604000" cy="35803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5" name="Google Shape;1125;p127"/>
          <p:cNvSpPr/>
          <p:nvPr/>
        </p:nvSpPr>
        <p:spPr>
          <a:xfrm>
            <a:off x="1874207" y="3762465"/>
            <a:ext cx="3546900" cy="2481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6" name="Google Shape;1126;p12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7" name="Google Shape;1127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28" name="Google Shape;1128;p127"/>
          <p:cNvSpPr/>
          <p:nvPr/>
        </p:nvSpPr>
        <p:spPr>
          <a:xfrm>
            <a:off x="1555426" y="1920499"/>
            <a:ext cx="1210800" cy="6276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9" name="Google Shape;1129;p127"/>
          <p:cNvSpPr/>
          <p:nvPr/>
        </p:nvSpPr>
        <p:spPr>
          <a:xfrm>
            <a:off x="7494300" y="2253602"/>
            <a:ext cx="737700" cy="2680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30" name="Google Shape;1130;p127"/>
          <p:cNvSpPr/>
          <p:nvPr/>
        </p:nvSpPr>
        <p:spPr>
          <a:xfrm>
            <a:off x="2507050" y="1233550"/>
            <a:ext cx="773400" cy="763500"/>
          </a:xfrm>
          <a:prstGeom prst="wedgeEllipseCallout">
            <a:avLst>
              <a:gd fmla="val -61062" name="adj1"/>
              <a:gd fmla="val 7318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31" name="Google Shape;1131;p127"/>
          <p:cNvSpPr/>
          <p:nvPr/>
        </p:nvSpPr>
        <p:spPr>
          <a:xfrm>
            <a:off x="6802125" y="3354600"/>
            <a:ext cx="773400" cy="763500"/>
          </a:xfrm>
          <a:prstGeom prst="wedgeEllipseCallout">
            <a:avLst>
              <a:gd fmla="val 80637" name="adj1"/>
              <a:gd fmla="val 754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32" name="Google Shape;1132;p127"/>
          <p:cNvSpPr/>
          <p:nvPr/>
        </p:nvSpPr>
        <p:spPr>
          <a:xfrm>
            <a:off x="3405500" y="2833175"/>
            <a:ext cx="773400" cy="763500"/>
          </a:xfrm>
          <a:prstGeom prst="wedgeEllipseCallout">
            <a:avLst>
              <a:gd fmla="val -25249" name="adj1"/>
              <a:gd fmla="val 7086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39" name="Google Shape;1139;p12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highlight>
                  <a:srgbClr val="FFFF00"/>
                </a:highlight>
              </a:rPr>
              <a:t>M</a:t>
            </a:r>
            <a:r>
              <a:rPr b="0" lang="zh-CN" sz="3200"/>
              <a:t>ean </a:t>
            </a:r>
            <a:r>
              <a:rPr lang="zh-CN" sz="3200">
                <a:highlight>
                  <a:srgbClr val="FFFF00"/>
                </a:highlight>
              </a:rPr>
              <a:t>A</a:t>
            </a:r>
            <a:r>
              <a:rPr b="0" lang="zh-CN" sz="3200"/>
              <a:t>bsolute </a:t>
            </a:r>
            <a:r>
              <a:rPr lang="zh-CN" sz="3200">
                <a:highlight>
                  <a:srgbClr val="FFFF00"/>
                </a:highlight>
              </a:rPr>
              <a:t>E</a:t>
            </a:r>
            <a:r>
              <a:rPr b="0" lang="zh-CN" sz="3200"/>
              <a:t>rror (MAE)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平均絕對誤差</a:t>
            </a:r>
            <a:endParaRPr/>
          </a:p>
        </p:txBody>
      </p:sp>
      <p:sp>
        <p:nvSpPr>
          <p:cNvPr id="1140" name="Google Shape;1140;p12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1" name="Google Shape;114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2195925"/>
            <a:ext cx="791527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28"/>
          <p:cNvSpPr txBox="1"/>
          <p:nvPr/>
        </p:nvSpPr>
        <p:spPr>
          <a:xfrm>
            <a:off x="2654650" y="3769325"/>
            <a:ext cx="4553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i：第幾次預測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N：預測次數總數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Predicted</a:t>
            </a:r>
            <a:r>
              <a:rPr baseline="30000"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：第i次預測值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Actual</a:t>
            </a:r>
            <a:r>
              <a:rPr baseline="30000"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：第i次實際觀測值</a:t>
            </a:r>
            <a:endParaRPr/>
          </a:p>
        </p:txBody>
      </p:sp>
      <p:sp>
        <p:nvSpPr>
          <p:cNvPr id="1143" name="Google Shape;1143;p12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4" name="Google Shape;1144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550" y="1643631"/>
            <a:ext cx="3166250" cy="498577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1" name="Google Shape;1151;p1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52" name="Google Shape;1152;p1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轉換特徵 (1/3)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找到Transformed training data</a:t>
            </a:r>
            <a:endParaRPr b="0" sz="3200"/>
          </a:p>
        </p:txBody>
      </p:sp>
      <p:sp>
        <p:nvSpPr>
          <p:cNvPr id="1153" name="Google Shape;1153;p12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29"/>
          <p:cNvSpPr/>
          <p:nvPr/>
        </p:nvSpPr>
        <p:spPr>
          <a:xfrm>
            <a:off x="4339175" y="2306625"/>
            <a:ext cx="2519100" cy="3357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2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6" name="Google Shape;1156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57" name="Google Shape;1157;p129"/>
          <p:cNvSpPr/>
          <p:nvPr/>
        </p:nvSpPr>
        <p:spPr>
          <a:xfrm>
            <a:off x="4397400" y="189400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58" name="Google Shape;1158;p129"/>
          <p:cNvSpPr/>
          <p:nvPr/>
        </p:nvSpPr>
        <p:spPr>
          <a:xfrm>
            <a:off x="3313500" y="164320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59" name="Google Shape;1159;p129"/>
          <p:cNvSpPr/>
          <p:nvPr/>
        </p:nvSpPr>
        <p:spPr>
          <a:xfrm>
            <a:off x="7110550" y="2032650"/>
            <a:ext cx="340200" cy="10992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60" name="Google Shape;1160;p129"/>
          <p:cNvSpPr/>
          <p:nvPr/>
        </p:nvSpPr>
        <p:spPr>
          <a:xfrm>
            <a:off x="7514250" y="1965775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61" name="Google Shape;1161;p129"/>
          <p:cNvSpPr/>
          <p:nvPr/>
        </p:nvSpPr>
        <p:spPr>
          <a:xfrm>
            <a:off x="1225025" y="2488263"/>
            <a:ext cx="2734200" cy="1310400"/>
          </a:xfrm>
          <a:prstGeom prst="wedgeRoundRectCallout">
            <a:avLst>
              <a:gd fmla="val 68425" name="adj1"/>
              <a:gd fmla="val -4228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找到Transformed training data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50" y="1643631"/>
            <a:ext cx="3166250" cy="498577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8" name="Google Shape;1168;p1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69" name="Google Shape;1169;p13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轉換特徵 (2/3)</a:t>
            </a:r>
            <a:endParaRPr/>
          </a:p>
        </p:txBody>
      </p:sp>
      <p:sp>
        <p:nvSpPr>
          <p:cNvPr id="1170" name="Google Shape;1170;p130"/>
          <p:cNvSpPr txBox="1"/>
          <p:nvPr>
            <p:ph idx="2" type="body"/>
          </p:nvPr>
        </p:nvSpPr>
        <p:spPr>
          <a:xfrm>
            <a:off x="4089300" y="1791150"/>
            <a:ext cx="4787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chemeClr val="dk2"/>
                </a:solidFill>
              </a:rPr>
              <a:t>class</a:t>
            </a:r>
            <a:r>
              <a:rPr lang="zh-CN"/>
              <a:t>: 預測目標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DayOfWeek</a:t>
            </a:r>
            <a:r>
              <a:rPr lang="zh-CN">
                <a:solidFill>
                  <a:schemeClr val="dk1"/>
                </a:solidFill>
              </a:rPr>
              <a:t>: 星期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Weekend</a:t>
            </a:r>
            <a:r>
              <a:rPr lang="zh-CN">
                <a:solidFill>
                  <a:schemeClr val="dk1"/>
                </a:solidFill>
              </a:rPr>
              <a:t>: 週末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date-remapped</a:t>
            </a:r>
            <a:r>
              <a:rPr lang="zh-CN">
                <a:solidFill>
                  <a:schemeClr val="dk1"/>
                </a:solidFill>
              </a:rPr>
              <a:t>: 轉換成絕對值天數</a:t>
            </a:r>
            <a:endParaRPr b="1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b="1" lang="zh-CN">
                <a:solidFill>
                  <a:srgbClr val="F79646"/>
                </a:solidFill>
              </a:rPr>
              <a:t>Lag_class</a:t>
            </a:r>
            <a:r>
              <a:rPr lang="zh-CN">
                <a:solidFill>
                  <a:schemeClr val="dk1"/>
                </a:solidFill>
              </a:rPr>
              <a:t>: 前N天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71" name="Google Shape;1171;p13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130"/>
          <p:cNvSpPr/>
          <p:nvPr/>
        </p:nvSpPr>
        <p:spPr>
          <a:xfrm>
            <a:off x="1148900" y="2536400"/>
            <a:ext cx="1965900" cy="26331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3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4" name="Google Shape;1174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39" name="Google Shape;639;p9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http://findicons.com/icon/128571/iphone_calendar</a:t>
            </a:r>
            <a:endParaRPr/>
          </a:p>
        </p:txBody>
      </p:sp>
      <p:sp>
        <p:nvSpPr>
          <p:cNvPr id="640" name="Google Shape;640;p95"/>
          <p:cNvSpPr txBox="1"/>
          <p:nvPr>
            <p:ph type="title"/>
          </p:nvPr>
        </p:nvSpPr>
        <p:spPr>
          <a:xfrm>
            <a:off x="476250" y="49961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東方哈佛大學圖書館</a:t>
            </a:r>
            <a:endParaRPr/>
          </a:p>
        </p:txBody>
      </p:sp>
      <p:pic>
        <p:nvPicPr>
          <p:cNvPr id="641" name="Google Shape;64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938" y="1810900"/>
            <a:ext cx="2436125" cy="3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5"/>
          <p:cNvSpPr txBox="1"/>
          <p:nvPr/>
        </p:nvSpPr>
        <p:spPr>
          <a:xfrm>
            <a:off x="1677000" y="299700"/>
            <a:ext cx="579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歡迎來到</a:t>
            </a:r>
            <a:endParaRPr/>
          </a:p>
        </p:txBody>
      </p:sp>
      <p:grpSp>
        <p:nvGrpSpPr>
          <p:cNvPr id="643" name="Google Shape;643;p95"/>
          <p:cNvGrpSpPr/>
          <p:nvPr/>
        </p:nvGrpSpPr>
        <p:grpSpPr>
          <a:xfrm rot="-899960">
            <a:off x="938581" y="934487"/>
            <a:ext cx="1920467" cy="1920467"/>
            <a:chOff x="6311449" y="2137175"/>
            <a:chExt cx="1920525" cy="1920525"/>
          </a:xfrm>
        </p:grpSpPr>
        <p:pic>
          <p:nvPicPr>
            <p:cNvPr id="644" name="Google Shape;644;p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七月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646" name="Google Shape;646;p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131"/>
          <p:cNvGrpSpPr/>
          <p:nvPr/>
        </p:nvGrpSpPr>
        <p:grpSpPr>
          <a:xfrm>
            <a:off x="1147226" y="3255513"/>
            <a:ext cx="3261721" cy="2285325"/>
            <a:chOff x="1423013" y="1943975"/>
            <a:chExt cx="6297975" cy="4412676"/>
          </a:xfrm>
        </p:grpSpPr>
        <p:pic>
          <p:nvPicPr>
            <p:cNvPr id="1181" name="Google Shape;1181;p1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3013" y="1943975"/>
              <a:ext cx="6297975" cy="44126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2" name="Google Shape;1182;p131"/>
            <p:cNvCxnSpPr/>
            <p:nvPr/>
          </p:nvCxnSpPr>
          <p:spPr>
            <a:xfrm>
              <a:off x="2544550" y="4039125"/>
              <a:ext cx="5155200" cy="274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83" name="Google Shape;1183;p1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84" name="Google Shape;1184;p1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轉換特徵 (3/3)</a:t>
            </a:r>
            <a:endParaRPr/>
          </a:p>
        </p:txBody>
      </p:sp>
      <p:sp>
        <p:nvSpPr>
          <p:cNvPr id="1185" name="Google Shape;1185;p131"/>
          <p:cNvSpPr txBox="1"/>
          <p:nvPr>
            <p:ph idx="2" type="body"/>
          </p:nvPr>
        </p:nvSpPr>
        <p:spPr>
          <a:xfrm>
            <a:off x="5209300" y="1791150"/>
            <a:ext cx="3515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DayOfWeek</a:t>
            </a:r>
            <a:r>
              <a:rPr lang="zh-CN">
                <a:solidFill>
                  <a:schemeClr val="dk1"/>
                </a:solidFill>
              </a:rPr>
              <a:t>: 星期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Weekend</a:t>
            </a:r>
            <a:r>
              <a:rPr lang="zh-CN">
                <a:solidFill>
                  <a:schemeClr val="dk1"/>
                </a:solidFill>
              </a:rPr>
              <a:t>: 週末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date-remapped</a:t>
            </a:r>
            <a:r>
              <a:rPr lang="zh-CN">
                <a:solidFill>
                  <a:schemeClr val="dk1"/>
                </a:solidFill>
              </a:rPr>
              <a:t>: 轉換成絕對值天數</a:t>
            </a:r>
            <a:endParaRPr b="1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b="1" lang="zh-CN">
                <a:solidFill>
                  <a:schemeClr val="accent6"/>
                </a:solidFill>
              </a:rPr>
              <a:t>Lag_class</a:t>
            </a:r>
            <a:r>
              <a:rPr lang="zh-CN">
                <a:solidFill>
                  <a:schemeClr val="dk1"/>
                </a:solidFill>
              </a:rPr>
              <a:t>: 前N天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86" name="Google Shape;1186;p13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3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8" name="Google Shape;1188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89" name="Google Shape;1189;p131"/>
          <p:cNvSpPr/>
          <p:nvPr/>
        </p:nvSpPr>
        <p:spPr>
          <a:xfrm>
            <a:off x="2688000" y="2325975"/>
            <a:ext cx="2018700" cy="1015200"/>
          </a:xfrm>
          <a:prstGeom prst="wedgeRoundRectCallout">
            <a:avLst>
              <a:gd fmla="val -22091" name="adj1"/>
              <a:gd fmla="val 68070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rgbClr val="FFFFFF"/>
                </a:solidFill>
              </a:rPr>
              <a:t>periodicity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0" name="Google Shape;1190;p131"/>
          <p:cNvSpPr/>
          <p:nvPr/>
        </p:nvSpPr>
        <p:spPr>
          <a:xfrm>
            <a:off x="2896850" y="5141575"/>
            <a:ext cx="2099700" cy="1033500"/>
          </a:xfrm>
          <a:prstGeom prst="wedgeRoundRectCallout">
            <a:avLst>
              <a:gd fmla="val 18936" name="adj1"/>
              <a:gd fmla="val -93655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trend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趨勢性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91" name="Google Shape;1191;p131"/>
          <p:cNvSpPr/>
          <p:nvPr/>
        </p:nvSpPr>
        <p:spPr>
          <a:xfrm>
            <a:off x="402700" y="2562400"/>
            <a:ext cx="2018700" cy="1033500"/>
          </a:xfrm>
          <a:prstGeom prst="wedgeRoundRectCallout">
            <a:avLst>
              <a:gd fmla="val 31613" name="adj1"/>
              <a:gd fmla="val 89238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98" name="Google Shape;1198;p1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模型解讀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找到Linear Regression Model</a:t>
            </a:r>
            <a:endParaRPr b="0" sz="3200"/>
          </a:p>
        </p:txBody>
      </p:sp>
      <p:pic>
        <p:nvPicPr>
          <p:cNvPr id="1199" name="Google Shape;1199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588" y="1680075"/>
            <a:ext cx="484822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0" name="Google Shape;1200;p13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32"/>
          <p:cNvSpPr/>
          <p:nvPr/>
        </p:nvSpPr>
        <p:spPr>
          <a:xfrm>
            <a:off x="2661975" y="2557625"/>
            <a:ext cx="1898100" cy="31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3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3" name="Google Shape;1203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04" name="Google Shape;1204;p132"/>
          <p:cNvSpPr/>
          <p:nvPr/>
        </p:nvSpPr>
        <p:spPr>
          <a:xfrm>
            <a:off x="2762475" y="216795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05" name="Google Shape;1205;p132"/>
          <p:cNvSpPr/>
          <p:nvPr/>
        </p:nvSpPr>
        <p:spPr>
          <a:xfrm>
            <a:off x="1678575" y="191715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06" name="Google Shape;1206;p132"/>
          <p:cNvSpPr/>
          <p:nvPr/>
        </p:nvSpPr>
        <p:spPr>
          <a:xfrm>
            <a:off x="6969125" y="2244750"/>
            <a:ext cx="340200" cy="2044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07" name="Google Shape;1207;p132"/>
          <p:cNvSpPr/>
          <p:nvPr/>
        </p:nvSpPr>
        <p:spPr>
          <a:xfrm>
            <a:off x="7372825" y="3123500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08" name="Google Shape;1208;p132"/>
          <p:cNvSpPr/>
          <p:nvPr/>
        </p:nvSpPr>
        <p:spPr>
          <a:xfrm>
            <a:off x="235200" y="3380875"/>
            <a:ext cx="3476700" cy="1310400"/>
          </a:xfrm>
          <a:prstGeom prst="wedgeRoundRectCallout">
            <a:avLst>
              <a:gd fmla="val 36271" name="adj1"/>
              <a:gd fmla="val -9488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找到Linear Regression Model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15" name="Google Shape;1215;p1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模型解讀 (2/2)</a:t>
            </a:r>
            <a:endParaRPr b="0" sz="3200"/>
          </a:p>
        </p:txBody>
      </p:sp>
      <p:pic>
        <p:nvPicPr>
          <p:cNvPr id="1216" name="Google Shape;121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63" y="1680075"/>
            <a:ext cx="484822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7" name="Google Shape;1217;p133"/>
          <p:cNvSpPr txBox="1"/>
          <p:nvPr>
            <p:ph idx="2" type="body"/>
          </p:nvPr>
        </p:nvSpPr>
        <p:spPr>
          <a:xfrm>
            <a:off x="5209300" y="1791150"/>
            <a:ext cx="3515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1167.0954 </a:t>
            </a:r>
            <a:r>
              <a:rPr lang="zh-CN">
                <a:solidFill>
                  <a:srgbClr val="FF0000"/>
                </a:solidFill>
              </a:rPr>
              <a:t>DayOfWeek=tue</a:t>
            </a:r>
            <a:br>
              <a:rPr lang="zh-CN"/>
            </a:br>
            <a:r>
              <a:rPr lang="zh-CN">
                <a:solidFill>
                  <a:srgbClr val="FF0000"/>
                </a:solidFill>
              </a:rPr>
              <a:t>星期二</a:t>
            </a:r>
            <a:r>
              <a:rPr lang="zh-CN"/>
              <a:t>的時候，</a:t>
            </a:r>
            <a:br>
              <a:rPr lang="zh-CN"/>
            </a:br>
            <a:r>
              <a:rPr lang="zh-CN"/>
              <a:t>入館人數大增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/>
              <a:t>初步觀察，該模型受到週期性「</a:t>
            </a:r>
            <a:r>
              <a:rPr lang="zh-CN">
                <a:solidFill>
                  <a:srgbClr val="FF0000"/>
                </a:solidFill>
              </a:rPr>
              <a:t>星期</a:t>
            </a:r>
            <a:r>
              <a:rPr lang="zh-CN"/>
              <a:t>」的影響比較大</a:t>
            </a:r>
            <a:endParaRPr/>
          </a:p>
        </p:txBody>
      </p:sp>
      <p:sp>
        <p:nvSpPr>
          <p:cNvPr id="1218" name="Google Shape;1218;p13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33"/>
          <p:cNvSpPr/>
          <p:nvPr/>
        </p:nvSpPr>
        <p:spPr>
          <a:xfrm>
            <a:off x="700000" y="3697675"/>
            <a:ext cx="2305500" cy="20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3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1" name="Google Shape;1221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34"/>
          <p:cNvSpPr/>
          <p:nvPr/>
        </p:nvSpPr>
        <p:spPr>
          <a:xfrm>
            <a:off x="5252800" y="2778625"/>
            <a:ext cx="2924400" cy="83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13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/>
              <a:t>產生線性迴歸公式</a:t>
            </a:r>
            <a:endParaRPr b="1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𝑦 = </a:t>
            </a:r>
            <a:r>
              <a:rPr lang="zh-CN">
                <a:solidFill>
                  <a:schemeClr val="dk1"/>
                </a:solidFill>
              </a:rPr>
              <a:t>𝑎</a:t>
            </a:r>
            <a:r>
              <a:rPr lang="zh-CN"/>
              <a:t> + </a:t>
            </a:r>
            <a:r>
              <a:rPr lang="zh-CN">
                <a:solidFill>
                  <a:schemeClr val="dk1"/>
                </a:solidFill>
              </a:rPr>
              <a:t>𝑏</a:t>
            </a:r>
            <a:r>
              <a:rPr baseline="-25000" lang="zh-CN">
                <a:solidFill>
                  <a:schemeClr val="dk1"/>
                </a:solidFill>
              </a:rPr>
              <a:t>1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lang="zh-CN"/>
              <a:t>* 𝑥</a:t>
            </a:r>
            <a:r>
              <a:rPr baseline="-25000" lang="zh-CN"/>
              <a:t>1</a:t>
            </a:r>
            <a:r>
              <a:rPr lang="zh-CN"/>
              <a:t>+ 𝑒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𝑦 : 數值型目標屬性 (依變項)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: 截距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𝑏</a:t>
            </a:r>
            <a:r>
              <a:rPr baseline="-25000" lang="zh-CN"/>
              <a:t>1 </a:t>
            </a:r>
            <a:r>
              <a:rPr lang="zh-CN"/>
              <a:t>: 第1個屬性的斜率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𝑥</a:t>
            </a:r>
            <a:r>
              <a:rPr baseline="-25000" lang="zh-CN"/>
              <a:t>1</a:t>
            </a:r>
            <a:r>
              <a:rPr lang="zh-CN"/>
              <a:t> : </a:t>
            </a:r>
            <a:r>
              <a:rPr lang="zh-CN">
                <a:solidFill>
                  <a:schemeClr val="dk1"/>
                </a:solidFill>
              </a:rPr>
              <a:t>第1個屬性的值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9" name="Google Shape;1229;p1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30" name="Google Shape;1230;p1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簡單線型迴歸</a:t>
            </a:r>
            <a:endParaRPr/>
          </a:p>
        </p:txBody>
      </p:sp>
      <p:sp>
        <p:nvSpPr>
          <p:cNvPr id="1231" name="Google Shape;1231;p13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u="sng">
                <a:solidFill>
                  <a:schemeClr val="hlink"/>
                </a:solidFill>
                <a:hlinkClick r:id="rId3"/>
              </a:rPr>
              <a:t>http://www.sthda.com/english/articles/40-regression-analysis/165-linear-regression-essentials-in-r/</a:t>
            </a:r>
            <a:r>
              <a:rPr lang="zh-CN" sz="1200"/>
              <a:t> </a:t>
            </a:r>
            <a:endParaRPr sz="1200"/>
          </a:p>
        </p:txBody>
      </p:sp>
      <p:sp>
        <p:nvSpPr>
          <p:cNvPr id="1232" name="Google Shape;1232;p13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/>
              <a:t>簡單線性迴歸</a:t>
            </a:r>
            <a:br>
              <a:rPr lang="zh-CN"/>
            </a:br>
            <a:r>
              <a:rPr lang="zh-CN" sz="2000"/>
              <a:t>(由</a:t>
            </a:r>
            <a:r>
              <a:rPr lang="zh-CN" sz="2000">
                <a:solidFill>
                  <a:srgbClr val="FF0000"/>
                </a:solidFill>
              </a:rPr>
              <a:t>單一屬性𝑥</a:t>
            </a:r>
            <a:r>
              <a:rPr lang="zh-CN" sz="2000">
                <a:solidFill>
                  <a:schemeClr val="dk1"/>
                </a:solidFill>
              </a:rPr>
              <a:t>預測數值型目標屬性𝑦</a:t>
            </a:r>
            <a:r>
              <a:rPr lang="zh-CN" sz="2000"/>
              <a:t>)</a:t>
            </a:r>
            <a:endParaRPr sz="2000"/>
          </a:p>
        </p:txBody>
      </p:sp>
      <p:pic>
        <p:nvPicPr>
          <p:cNvPr id="1233" name="Google Shape;1233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5" y="2828148"/>
            <a:ext cx="4019400" cy="31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34"/>
          <p:cNvSpPr txBox="1"/>
          <p:nvPr/>
        </p:nvSpPr>
        <p:spPr>
          <a:xfrm>
            <a:off x="476250" y="4961650"/>
            <a:ext cx="321600" cy="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accent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𝑎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5" name="Google Shape;1235;p134"/>
          <p:cNvSpPr/>
          <p:nvPr/>
        </p:nvSpPr>
        <p:spPr>
          <a:xfrm rot="8999621">
            <a:off x="4587533" y="3328292"/>
            <a:ext cx="603485" cy="3006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42" name="Google Shape;1242;p1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簡易線性迴歸 舉例</a:t>
            </a:r>
            <a:endParaRPr/>
          </a:p>
        </p:txBody>
      </p:sp>
      <p:sp>
        <p:nvSpPr>
          <p:cNvPr id="1243" name="Google Shape;1243;p1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https://www.displayr.com/what-is-linear-regression/</a:t>
            </a:r>
            <a:r>
              <a:rPr lang="zh-CN"/>
              <a:t> </a:t>
            </a:r>
            <a:endParaRPr/>
          </a:p>
        </p:txBody>
      </p:sp>
      <p:graphicFrame>
        <p:nvGraphicFramePr>
          <p:cNvPr id="1244" name="Google Shape;1244;p135"/>
          <p:cNvGraphicFramePr/>
          <p:nvPr/>
        </p:nvGraphicFramePr>
        <p:xfrm>
          <a:off x="533400" y="2227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971625"/>
                <a:gridCol w="12603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sales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(屬性x)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advertising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(目標屬性y)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651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762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856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1063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1190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1298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1440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pic>
        <p:nvPicPr>
          <p:cNvPr id="1245" name="Google Shape;1245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677" y="1952450"/>
            <a:ext cx="5809672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35"/>
          <p:cNvSpPr txBox="1"/>
          <p:nvPr/>
        </p:nvSpPr>
        <p:spPr>
          <a:xfrm>
            <a:off x="2915075" y="5055975"/>
            <a:ext cx="58098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簡易線性迴歸模型：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advertising = -6.03 + 0.0417 * (sales)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6"/>
          <p:cNvSpPr/>
          <p:nvPr/>
        </p:nvSpPr>
        <p:spPr>
          <a:xfrm>
            <a:off x="4637875" y="2440975"/>
            <a:ext cx="3952200" cy="145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多變項線性迴歸</a:t>
            </a:r>
            <a:endParaRPr/>
          </a:p>
        </p:txBody>
      </p:sp>
      <p:sp>
        <p:nvSpPr>
          <p:cNvPr id="1254" name="Google Shape;1254;p1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多變項線性迴歸</a:t>
            </a:r>
            <a:br>
              <a:rPr lang="zh-CN">
                <a:solidFill>
                  <a:schemeClr val="dk1"/>
                </a:solidFill>
              </a:rPr>
            </a:br>
            <a:r>
              <a:rPr lang="zh-CN" sz="2000">
                <a:solidFill>
                  <a:schemeClr val="dk1"/>
                </a:solidFill>
              </a:rPr>
              <a:t>(由</a:t>
            </a:r>
            <a:r>
              <a:rPr lang="zh-CN" sz="2000">
                <a:solidFill>
                  <a:srgbClr val="FF0000"/>
                </a:solidFill>
              </a:rPr>
              <a:t>多個屬性𝑥</a:t>
            </a:r>
            <a:r>
              <a:rPr lang="zh-CN" sz="2000">
                <a:solidFill>
                  <a:schemeClr val="dk1"/>
                </a:solidFill>
              </a:rPr>
              <a:t>預測數值型目標屬性𝑦)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55" name="Google Shape;1255;p1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產生線性迴歸公式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    𝑦 = 𝑎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1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1 </a:t>
            </a: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2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2 </a:t>
            </a:r>
            <a:r>
              <a:rPr lang="zh-CN">
                <a:solidFill>
                  <a:srgbClr val="FF0000"/>
                </a:solidFill>
              </a:rPr>
              <a:t>… 𝑏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        + 𝑒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𝑦 : 數值型目標屬性 (依變項)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</a:t>
            </a:r>
            <a:r>
              <a:rPr baseline="-25000"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chemeClr val="dk1"/>
                </a:solidFill>
              </a:rPr>
              <a:t>: 截距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𝑏</a:t>
            </a:r>
            <a:r>
              <a:rPr baseline="-25000" lang="zh-CN">
                <a:solidFill>
                  <a:srgbClr val="FF0000"/>
                </a:solidFill>
              </a:rPr>
              <a:t>𝑖 </a:t>
            </a:r>
            <a:r>
              <a:rPr lang="zh-CN">
                <a:solidFill>
                  <a:srgbClr val="FF0000"/>
                </a:solidFill>
              </a:rPr>
              <a:t>: 第𝑖個屬性的斜率 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 : 第𝑖個屬性的值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/>
          </a:p>
        </p:txBody>
      </p:sp>
      <p:sp>
        <p:nvSpPr>
          <p:cNvPr id="1256" name="Google Shape;1256;p1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57" name="Google Shape;1257;p1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8" name="Google Shape;1258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972175"/>
            <a:ext cx="4019400" cy="30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37"/>
          <p:cNvSpPr/>
          <p:nvPr/>
        </p:nvSpPr>
        <p:spPr>
          <a:xfrm>
            <a:off x="4637875" y="2440975"/>
            <a:ext cx="3952200" cy="145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多變項線性迴歸</a:t>
            </a:r>
            <a:endParaRPr/>
          </a:p>
        </p:txBody>
      </p:sp>
      <p:sp>
        <p:nvSpPr>
          <p:cNvPr id="1266" name="Google Shape;1266;p1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線性迴歸公式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    𝑦 = 𝑎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1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1 </a:t>
            </a: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2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2 </a:t>
            </a:r>
            <a:r>
              <a:rPr lang="zh-CN">
                <a:solidFill>
                  <a:srgbClr val="FF0000"/>
                </a:solidFill>
              </a:rPr>
              <a:t>… 𝑏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        + 𝑒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𝑦 : 數值型目標屬性 (依變項)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</a:t>
            </a:r>
            <a:r>
              <a:rPr baseline="-25000"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chemeClr val="dk1"/>
                </a:solidFill>
              </a:rPr>
              <a:t>: 截距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𝑏</a:t>
            </a:r>
            <a:r>
              <a:rPr baseline="-25000" lang="zh-CN">
                <a:solidFill>
                  <a:srgbClr val="FF0000"/>
                </a:solidFill>
              </a:rPr>
              <a:t>𝑖 </a:t>
            </a:r>
            <a:r>
              <a:rPr lang="zh-CN">
                <a:solidFill>
                  <a:srgbClr val="FF0000"/>
                </a:solidFill>
              </a:rPr>
              <a:t>: 第𝑖個屬性的斜率 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 : 第𝑖個屬性的值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/>
          </a:p>
        </p:txBody>
      </p:sp>
      <p:sp>
        <p:nvSpPr>
          <p:cNvPr id="1267" name="Google Shape;1267;p1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68" name="Google Shape;1268;p1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9" name="Google Shape;1269;p137"/>
          <p:cNvPicPr preferRelativeResize="0"/>
          <p:nvPr/>
        </p:nvPicPr>
        <p:blipFill rotWithShape="1">
          <a:blip r:embed="rId3">
            <a:alphaModFix/>
          </a:blip>
          <a:srcRect b="0" l="0" r="23023" t="0"/>
          <a:stretch/>
        </p:blipFill>
        <p:spPr>
          <a:xfrm>
            <a:off x="85572" y="1680075"/>
            <a:ext cx="373207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0" name="Google Shape;1270;p137"/>
          <p:cNvSpPr/>
          <p:nvPr/>
        </p:nvSpPr>
        <p:spPr>
          <a:xfrm>
            <a:off x="295175" y="2843550"/>
            <a:ext cx="3345300" cy="3000900"/>
          </a:xfrm>
          <a:prstGeom prst="roundRect">
            <a:avLst>
              <a:gd fmla="val 45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137"/>
          <p:cNvSpPr/>
          <p:nvPr/>
        </p:nvSpPr>
        <p:spPr>
          <a:xfrm rot="9242599">
            <a:off x="3367864" y="3308716"/>
            <a:ext cx="1364660" cy="52433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78" name="Google Shape;1278;p1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查看已知資料最後一筆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找到Future predictions</a:t>
            </a:r>
            <a:endParaRPr b="0" sz="3200"/>
          </a:p>
        </p:txBody>
      </p:sp>
      <p:sp>
        <p:nvSpPr>
          <p:cNvPr id="1279" name="Google Shape;1279;p13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3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1" name="Google Shape;1281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2" name="Google Shape;1282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375" y="1828800"/>
            <a:ext cx="5229225" cy="47244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3" name="Google Shape;1283;p138"/>
          <p:cNvSpPr/>
          <p:nvPr/>
        </p:nvSpPr>
        <p:spPr>
          <a:xfrm>
            <a:off x="2035950" y="2960600"/>
            <a:ext cx="3885300" cy="3357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38"/>
          <p:cNvSpPr/>
          <p:nvPr/>
        </p:nvSpPr>
        <p:spPr>
          <a:xfrm>
            <a:off x="2230075" y="224200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85" name="Google Shape;1285;p138"/>
          <p:cNvSpPr/>
          <p:nvPr/>
        </p:nvSpPr>
        <p:spPr>
          <a:xfrm>
            <a:off x="1146175" y="199120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86" name="Google Shape;1286;p138"/>
          <p:cNvSpPr/>
          <p:nvPr/>
        </p:nvSpPr>
        <p:spPr>
          <a:xfrm>
            <a:off x="6769275" y="2368475"/>
            <a:ext cx="340200" cy="205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87" name="Google Shape;1287;p138"/>
          <p:cNvSpPr/>
          <p:nvPr/>
        </p:nvSpPr>
        <p:spPr>
          <a:xfrm>
            <a:off x="7172975" y="3256050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88" name="Google Shape;1288;p138"/>
          <p:cNvSpPr/>
          <p:nvPr/>
        </p:nvSpPr>
        <p:spPr>
          <a:xfrm>
            <a:off x="1007475" y="4167413"/>
            <a:ext cx="2734200" cy="1310400"/>
          </a:xfrm>
          <a:prstGeom prst="wedgeRoundRectCallout">
            <a:avLst>
              <a:gd fmla="val 22726" name="adj1"/>
              <a:gd fmla="val -1171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找到Future predictions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95" name="Google Shape;1295;p1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</a:t>
            </a:r>
            <a:r>
              <a:rPr lang="zh-C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查看已知資料最後一筆</a:t>
            </a:r>
            <a:r>
              <a:rPr lang="zh-CN"/>
              <a:t> (2/2)</a:t>
            </a:r>
            <a:endParaRPr b="0" sz="3200"/>
          </a:p>
        </p:txBody>
      </p:sp>
      <p:sp>
        <p:nvSpPr>
          <p:cNvPr id="1296" name="Google Shape;1296;p139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139"/>
          <p:cNvPicPr preferRelativeResize="0"/>
          <p:nvPr/>
        </p:nvPicPr>
        <p:blipFill rotWithShape="1">
          <a:blip r:embed="rId3">
            <a:alphaModFix/>
          </a:blip>
          <a:srcRect b="9727" l="33363" r="1459" t="43208"/>
          <a:stretch/>
        </p:blipFill>
        <p:spPr>
          <a:xfrm>
            <a:off x="777625" y="2082475"/>
            <a:ext cx="4100750" cy="3613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8" name="Google Shape;1298;p139"/>
          <p:cNvSpPr/>
          <p:nvPr/>
        </p:nvSpPr>
        <p:spPr>
          <a:xfrm>
            <a:off x="1274375" y="3130374"/>
            <a:ext cx="1947000" cy="425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99" name="Google Shape;1299;p13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0" name="Google Shape;1300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01" name="Google Shape;1301;p139"/>
          <p:cNvSpPr/>
          <p:nvPr/>
        </p:nvSpPr>
        <p:spPr>
          <a:xfrm rot="5400000">
            <a:off x="1967050" y="22248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02" name="Google Shape;1302;p139"/>
          <p:cNvGrpSpPr/>
          <p:nvPr/>
        </p:nvGrpSpPr>
        <p:grpSpPr>
          <a:xfrm>
            <a:off x="3271900" y="1547325"/>
            <a:ext cx="1146900" cy="1132200"/>
            <a:chOff x="7804850" y="2248100"/>
            <a:chExt cx="1146900" cy="1132200"/>
          </a:xfrm>
        </p:grpSpPr>
        <p:sp>
          <p:nvSpPr>
            <p:cNvPr id="1303" name="Google Shape;1303;p139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04" name="Google Shape;1304;p1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5" name="Google Shape;1305;p139"/>
          <p:cNvSpPr/>
          <p:nvPr/>
        </p:nvSpPr>
        <p:spPr>
          <a:xfrm>
            <a:off x="4878375" y="2762275"/>
            <a:ext cx="3789600" cy="1691400"/>
          </a:xfrm>
          <a:prstGeom prst="wedgeRoundRectCallout">
            <a:avLst>
              <a:gd fmla="val -88849" name="adj1"/>
              <a:gd fmla="val -153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data: 2017-07-31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class: 1236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12" name="Google Shape;1312;p1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查看預測值最後一筆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看到有標*的未知資料預測值</a:t>
            </a:r>
            <a:endParaRPr b="0" sz="3200"/>
          </a:p>
        </p:txBody>
      </p:sp>
      <p:sp>
        <p:nvSpPr>
          <p:cNvPr id="1313" name="Google Shape;1313;p140"/>
          <p:cNvSpPr txBox="1"/>
          <p:nvPr>
            <p:ph idx="1" type="body"/>
          </p:nvPr>
        </p:nvSpPr>
        <p:spPr>
          <a:xfrm>
            <a:off x="922923" y="5745200"/>
            <a:ext cx="3778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*表示未知資料的預測值</a:t>
            </a:r>
            <a:endParaRPr/>
          </a:p>
        </p:txBody>
      </p:sp>
      <p:sp>
        <p:nvSpPr>
          <p:cNvPr id="1314" name="Google Shape;1314;p140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5" name="Google Shape;1315;p140"/>
          <p:cNvPicPr preferRelativeResize="0"/>
          <p:nvPr/>
        </p:nvPicPr>
        <p:blipFill rotWithShape="1">
          <a:blip r:embed="rId3">
            <a:alphaModFix/>
          </a:blip>
          <a:srcRect b="9727" l="33363" r="1459" t="43208"/>
          <a:stretch/>
        </p:blipFill>
        <p:spPr>
          <a:xfrm>
            <a:off x="777625" y="2082475"/>
            <a:ext cx="4100750" cy="3613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6" name="Google Shape;1316;p140"/>
          <p:cNvSpPr/>
          <p:nvPr/>
        </p:nvSpPr>
        <p:spPr>
          <a:xfrm>
            <a:off x="1274385" y="3408987"/>
            <a:ext cx="1947000" cy="1911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17" name="Google Shape;1317;p14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8" name="Google Shape;1318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19" name="Google Shape;1319;p140"/>
          <p:cNvSpPr/>
          <p:nvPr/>
        </p:nvSpPr>
        <p:spPr>
          <a:xfrm rot="5400000">
            <a:off x="1967050" y="25296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20" name="Google Shape;1320;p140"/>
          <p:cNvGrpSpPr/>
          <p:nvPr/>
        </p:nvGrpSpPr>
        <p:grpSpPr>
          <a:xfrm>
            <a:off x="3271900" y="1852125"/>
            <a:ext cx="1146900" cy="1132200"/>
            <a:chOff x="7804850" y="2248100"/>
            <a:chExt cx="1146900" cy="1132200"/>
          </a:xfrm>
        </p:grpSpPr>
        <p:sp>
          <p:nvSpPr>
            <p:cNvPr id="1321" name="Google Shape;1321;p140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22" name="Google Shape;1322;p1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3" name="Google Shape;1323;p140"/>
          <p:cNvPicPr preferRelativeResize="0"/>
          <p:nvPr/>
        </p:nvPicPr>
        <p:blipFill rotWithShape="1">
          <a:blip r:embed="rId6">
            <a:alphaModFix/>
          </a:blip>
          <a:srcRect b="0" l="0" r="23023" t="0"/>
          <a:stretch/>
        </p:blipFill>
        <p:spPr>
          <a:xfrm>
            <a:off x="6506824" y="2145937"/>
            <a:ext cx="2637175" cy="34864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4" name="Google Shape;1324;p140"/>
          <p:cNvSpPr/>
          <p:nvPr/>
        </p:nvSpPr>
        <p:spPr>
          <a:xfrm>
            <a:off x="6654935" y="2968077"/>
            <a:ext cx="2320500" cy="2120400"/>
          </a:xfrm>
          <a:prstGeom prst="roundRect">
            <a:avLst>
              <a:gd fmla="val 45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40"/>
          <p:cNvSpPr/>
          <p:nvPr/>
        </p:nvSpPr>
        <p:spPr>
          <a:xfrm rot="2363">
            <a:off x="4324625" y="3736250"/>
            <a:ext cx="2182201" cy="524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40"/>
          <p:cNvSpPr/>
          <p:nvPr/>
        </p:nvSpPr>
        <p:spPr>
          <a:xfrm>
            <a:off x="5039775" y="5259225"/>
            <a:ext cx="2695500" cy="1007400"/>
          </a:xfrm>
          <a:prstGeom prst="wedgeRoundRectCallout">
            <a:avLst>
              <a:gd fmla="val -26480" name="adj1"/>
              <a:gd fmla="val -14658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從迴歸模型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得到預測值</a:t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048" y="1772725"/>
            <a:ext cx="5149899" cy="47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54" name="Google Shape;654;p9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https://romansiii.deviantart.com/art/Gendo-Ikari-343139846</a:t>
            </a:r>
            <a:endParaRPr/>
          </a:p>
        </p:txBody>
      </p:sp>
      <p:sp>
        <p:nvSpPr>
          <p:cNvPr id="655" name="Google Shape;655;p96"/>
          <p:cNvSpPr/>
          <p:nvPr/>
        </p:nvSpPr>
        <p:spPr>
          <a:xfrm>
            <a:off x="2638200" y="5462475"/>
            <a:ext cx="3867600" cy="10908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dk1"/>
                </a:solidFill>
              </a:rPr>
              <a:t>東方哈佛大學圖書館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656" name="Google Shape;656;p96"/>
          <p:cNvSpPr txBox="1"/>
          <p:nvPr>
            <p:ph type="title"/>
          </p:nvPr>
        </p:nvSpPr>
        <p:spPr>
          <a:xfrm>
            <a:off x="476250" y="4946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館長，關於8月的人力規劃...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5" y="1868400"/>
            <a:ext cx="4358700" cy="38703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3" name="Google Shape;1333;p1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34" name="Google Shape;1334;p14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查看預測值最後一筆 (2/2)</a:t>
            </a:r>
            <a:endParaRPr b="0" sz="3200"/>
          </a:p>
        </p:txBody>
      </p:sp>
      <p:sp>
        <p:nvSpPr>
          <p:cNvPr id="1335" name="Google Shape;1335;p141"/>
          <p:cNvSpPr txBox="1"/>
          <p:nvPr>
            <p:ph idx="1" type="body"/>
          </p:nvPr>
        </p:nvSpPr>
        <p:spPr>
          <a:xfrm>
            <a:off x="922923" y="5745200"/>
            <a:ext cx="3778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*表示未知資料的預測值</a:t>
            </a:r>
            <a:endParaRPr/>
          </a:p>
        </p:txBody>
      </p:sp>
      <p:sp>
        <p:nvSpPr>
          <p:cNvPr id="1336" name="Google Shape;1336;p141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41"/>
          <p:cNvSpPr/>
          <p:nvPr/>
        </p:nvSpPr>
        <p:spPr>
          <a:xfrm>
            <a:off x="734375" y="3083184"/>
            <a:ext cx="1947000" cy="5040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38" name="Google Shape;1338;p14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9" name="Google Shape;1339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0" name="Google Shape;1340;p141"/>
          <p:cNvSpPr/>
          <p:nvPr/>
        </p:nvSpPr>
        <p:spPr>
          <a:xfrm rot="5400000">
            <a:off x="1427050" y="22038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41" name="Google Shape;1341;p141"/>
          <p:cNvGrpSpPr/>
          <p:nvPr/>
        </p:nvGrpSpPr>
        <p:grpSpPr>
          <a:xfrm>
            <a:off x="2731900" y="1526325"/>
            <a:ext cx="1146900" cy="1132200"/>
            <a:chOff x="7804850" y="2248100"/>
            <a:chExt cx="1146900" cy="1132200"/>
          </a:xfrm>
        </p:grpSpPr>
        <p:sp>
          <p:nvSpPr>
            <p:cNvPr id="1342" name="Google Shape;1342;p141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43" name="Google Shape;1343;p1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4" name="Google Shape;1344;p141"/>
          <p:cNvSpPr/>
          <p:nvPr/>
        </p:nvSpPr>
        <p:spPr>
          <a:xfrm>
            <a:off x="4338375" y="2658525"/>
            <a:ext cx="4150500" cy="1691400"/>
          </a:xfrm>
          <a:prstGeom prst="wedgeRoundRectCallout">
            <a:avLst>
              <a:gd fmla="val -88849" name="adj1"/>
              <a:gd fmla="val -153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data: 2017-08-31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class: 702928.5865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42"/>
          <p:cNvSpPr txBox="1"/>
          <p:nvPr>
            <p:ph idx="1" type="body"/>
          </p:nvPr>
        </p:nvSpPr>
        <p:spPr>
          <a:xfrm>
            <a:off x="476250" y="5656675"/>
            <a:ext cx="81915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用於分析已知的觀測值</a:t>
            </a:r>
            <a:endParaRPr/>
          </a:p>
        </p:txBody>
      </p:sp>
      <p:sp>
        <p:nvSpPr>
          <p:cNvPr id="1351" name="Google Shape;1351;p1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52" name="Google Shape;1352;p14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6. 查看訓練模型折線圖</a:t>
            </a:r>
            <a:endParaRPr/>
          </a:p>
        </p:txBody>
      </p:sp>
      <p:pic>
        <p:nvPicPr>
          <p:cNvPr id="1353" name="Google Shape;135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38" y="1783075"/>
            <a:ext cx="7571125" cy="3873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4" name="Google Shape;1354;p142"/>
          <p:cNvSpPr/>
          <p:nvPr/>
        </p:nvSpPr>
        <p:spPr>
          <a:xfrm>
            <a:off x="1781674" y="2289804"/>
            <a:ext cx="1686900" cy="3621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55" name="Google Shape;1355;p142"/>
          <p:cNvSpPr/>
          <p:nvPr/>
        </p:nvSpPr>
        <p:spPr>
          <a:xfrm>
            <a:off x="5638400" y="2455750"/>
            <a:ext cx="1986300" cy="672300"/>
          </a:xfrm>
          <a:prstGeom prst="wedgeRoundRectCallout">
            <a:avLst>
              <a:gd fmla="val -9956" name="adj1"/>
              <a:gd fmla="val 11316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b. 實際值</a:t>
            </a:r>
            <a:endParaRPr b="1"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56" name="Google Shape;1356;p142"/>
          <p:cNvSpPr/>
          <p:nvPr/>
        </p:nvSpPr>
        <p:spPr>
          <a:xfrm>
            <a:off x="6637050" y="3116350"/>
            <a:ext cx="2030700" cy="543600"/>
          </a:xfrm>
          <a:prstGeom prst="wedgeRoundRectCallout">
            <a:avLst>
              <a:gd fmla="val 12235" name="adj1"/>
              <a:gd fmla="val 98556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c. 預測值</a:t>
            </a:r>
            <a:endParaRPr b="1"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57" name="Google Shape;1357;p14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8" name="Google Shape;1358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9" name="Google Shape;1359;p142"/>
          <p:cNvSpPr/>
          <p:nvPr/>
        </p:nvSpPr>
        <p:spPr>
          <a:xfrm>
            <a:off x="3328950" y="14132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5" name="Google Shape;1365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783081"/>
            <a:ext cx="8191500" cy="386052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6" name="Google Shape;1366;p1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67" name="Google Shape;1367;p14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7. 查看預測結果折線圖 (1/2)</a:t>
            </a:r>
            <a:endParaRPr/>
          </a:p>
        </p:txBody>
      </p:sp>
      <p:sp>
        <p:nvSpPr>
          <p:cNvPr id="1368" name="Google Shape;1368;p143"/>
          <p:cNvSpPr/>
          <p:nvPr/>
        </p:nvSpPr>
        <p:spPr>
          <a:xfrm>
            <a:off x="3225625" y="2280349"/>
            <a:ext cx="1576800" cy="4344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69" name="Google Shape;1369;p143"/>
          <p:cNvSpPr/>
          <p:nvPr/>
        </p:nvSpPr>
        <p:spPr>
          <a:xfrm>
            <a:off x="6576500" y="5633825"/>
            <a:ext cx="1639200" cy="570000"/>
          </a:xfrm>
          <a:prstGeom prst="wedgeRoundRectCallout">
            <a:avLst>
              <a:gd fmla="val -15515" name="adj1"/>
              <a:gd fmla="val -123991" name="adj2"/>
              <a:gd fmla="val 0" name="adj3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預測值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370" name="Google Shape;1370;p143"/>
          <p:cNvSpPr/>
          <p:nvPr/>
        </p:nvSpPr>
        <p:spPr>
          <a:xfrm>
            <a:off x="6016124" y="2917053"/>
            <a:ext cx="2535000" cy="2195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71" name="Google Shape;1371;p14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2" name="Google Shape;1372;p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3" name="Google Shape;1373;p143"/>
          <p:cNvSpPr/>
          <p:nvPr/>
        </p:nvSpPr>
        <p:spPr>
          <a:xfrm>
            <a:off x="4681100" y="14132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28" y="2206975"/>
            <a:ext cx="7591886" cy="36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81" name="Google Shape;1381;p14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7. 查看預測結果折線圖 (2/2)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下載圖片</a:t>
            </a:r>
            <a:endParaRPr b="0" sz="3200"/>
          </a:p>
        </p:txBody>
      </p:sp>
      <p:sp>
        <p:nvSpPr>
          <p:cNvPr id="1382" name="Google Shape;1382;p14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3" name="Google Shape;1383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84" name="Google Shape;1384;p144"/>
          <p:cNvGrpSpPr/>
          <p:nvPr/>
        </p:nvGrpSpPr>
        <p:grpSpPr>
          <a:xfrm>
            <a:off x="5962525" y="2053675"/>
            <a:ext cx="1146900" cy="1132200"/>
            <a:chOff x="6409125" y="2248100"/>
            <a:chExt cx="1146900" cy="1132200"/>
          </a:xfrm>
        </p:grpSpPr>
        <p:sp>
          <p:nvSpPr>
            <p:cNvPr id="1385" name="Google Shape;1385;p144"/>
            <p:cNvSpPr/>
            <p:nvPr/>
          </p:nvSpPr>
          <p:spPr>
            <a:xfrm>
              <a:off x="6409125" y="2248100"/>
              <a:ext cx="1146900" cy="11322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86" name="Google Shape;1386;p1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0825" y="2432450"/>
              <a:ext cx="763500" cy="76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7" name="Google Shape;1387;p144"/>
          <p:cNvSpPr/>
          <p:nvPr/>
        </p:nvSpPr>
        <p:spPr>
          <a:xfrm>
            <a:off x="5874150" y="3746324"/>
            <a:ext cx="1686900" cy="416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88" name="Google Shape;1388;p144"/>
          <p:cNvSpPr/>
          <p:nvPr/>
        </p:nvSpPr>
        <p:spPr>
          <a:xfrm>
            <a:off x="3002075" y="3651413"/>
            <a:ext cx="2430300" cy="763500"/>
          </a:xfrm>
          <a:prstGeom prst="wedgeRoundRectCallout">
            <a:avLst>
              <a:gd fmla="val 68320" name="adj1"/>
              <a:gd fmla="val -1194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下載圖片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45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評估模型準確度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模型解讀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查看已知資料與預測值最後一筆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查看預測結果折線圖</a:t>
            </a:r>
            <a:endParaRPr/>
          </a:p>
        </p:txBody>
      </p:sp>
      <p:pic>
        <p:nvPicPr>
          <p:cNvPr id="1395" name="Google Shape;1395;p145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45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97" name="Google Shape;1397;p145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98" name="Google Shape;1398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45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00" name="Google Shape;1400;p145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02" name="Google Shape;1402;p14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403" name="Google Shape;1403;p145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10" name="Google Shape;1410;p146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</a:t>
            </a:r>
            <a:r>
              <a:rPr lang="zh-CN"/>
              <a:t>預測簡介</a:t>
            </a:r>
            <a:endParaRPr/>
          </a:p>
        </p:txBody>
      </p:sp>
      <p:sp>
        <p:nvSpPr>
          <p:cNvPr id="1411" name="Google Shape;1411;p146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3.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18" name="Google Shape;1418;p14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時間序列資料範例 (1/2)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 (自變項) ⇨ (依變項) 入館人次</a:t>
            </a:r>
            <a:endParaRPr/>
          </a:p>
        </p:txBody>
      </p:sp>
      <p:sp>
        <p:nvSpPr>
          <p:cNvPr id="1419" name="Google Shape;1419;p14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4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1" name="Google Shape;1421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38" y="1783075"/>
            <a:ext cx="6724169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47"/>
          <p:cNvSpPr/>
          <p:nvPr/>
        </p:nvSpPr>
        <p:spPr>
          <a:xfrm>
            <a:off x="3389179" y="58201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23" name="Google Shape;1423;p147"/>
          <p:cNvSpPr/>
          <p:nvPr/>
        </p:nvSpPr>
        <p:spPr>
          <a:xfrm>
            <a:off x="7614000" y="2634950"/>
            <a:ext cx="765900" cy="2159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入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館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人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次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24" name="Google Shape;1424;p147"/>
          <p:cNvSpPr txBox="1"/>
          <p:nvPr/>
        </p:nvSpPr>
        <p:spPr>
          <a:xfrm>
            <a:off x="4956375" y="5941975"/>
            <a:ext cx="1341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自變項</a:t>
            </a:r>
            <a:endParaRPr sz="2800"/>
          </a:p>
        </p:txBody>
      </p:sp>
      <p:sp>
        <p:nvSpPr>
          <p:cNvPr id="1425" name="Google Shape;1425;p147"/>
          <p:cNvSpPr txBox="1"/>
          <p:nvPr/>
        </p:nvSpPr>
        <p:spPr>
          <a:xfrm>
            <a:off x="7326150" y="4918150"/>
            <a:ext cx="1341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依變項</a:t>
            </a:r>
            <a:endParaRPr sz="2800"/>
          </a:p>
        </p:txBody>
      </p:sp>
      <p:sp>
        <p:nvSpPr>
          <p:cNvPr id="1426" name="Google Shape;1426;p147"/>
          <p:cNvSpPr/>
          <p:nvPr/>
        </p:nvSpPr>
        <p:spPr>
          <a:xfrm flipH="1" rot="5398821">
            <a:off x="6747176" y="4972548"/>
            <a:ext cx="874500" cy="1882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1C23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33" name="Google Shape;1433;p1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時間序列資料範例</a:t>
            </a:r>
            <a:r>
              <a:rPr b="0" lang="zh-CN" sz="3200">
                <a:solidFill>
                  <a:schemeClr val="dk1"/>
                </a:solidFill>
              </a:rPr>
              <a:t>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 (自變項) ⇨ (依變項) 入館人次</a:t>
            </a:r>
            <a:endParaRPr/>
          </a:p>
        </p:txBody>
      </p:sp>
      <p:sp>
        <p:nvSpPr>
          <p:cNvPr id="1434" name="Google Shape;1434;p14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5" name="Google Shape;1435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38" y="1783075"/>
            <a:ext cx="6724169" cy="471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6" name="Google Shape;1436;p148"/>
          <p:cNvGraphicFramePr/>
          <p:nvPr/>
        </p:nvGraphicFramePr>
        <p:xfrm>
          <a:off x="5355100" y="269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740925"/>
                <a:gridCol w="1740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2017-07-06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811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37" name="Google Shape;1437;p148"/>
          <p:cNvSpPr/>
          <p:nvPr/>
        </p:nvSpPr>
        <p:spPr>
          <a:xfrm>
            <a:off x="5355104" y="19087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自變項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38" name="Google Shape;1438;p148"/>
          <p:cNvSpPr/>
          <p:nvPr/>
        </p:nvSpPr>
        <p:spPr>
          <a:xfrm>
            <a:off x="7200404" y="19087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依變項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39" name="Google Shape;1439;p148"/>
          <p:cNvSpPr/>
          <p:nvPr/>
        </p:nvSpPr>
        <p:spPr>
          <a:xfrm flipH="1" rot="10798189">
            <a:off x="6830750" y="2048175"/>
            <a:ext cx="569400" cy="4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4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6" name="Google Shape;1446;p149"/>
          <p:cNvGrpSpPr/>
          <p:nvPr/>
        </p:nvGrpSpPr>
        <p:grpSpPr>
          <a:xfrm>
            <a:off x="6402800" y="5176277"/>
            <a:ext cx="1567200" cy="1166475"/>
            <a:chOff x="6499400" y="5176277"/>
            <a:chExt cx="1567200" cy="1166475"/>
          </a:xfrm>
        </p:grpSpPr>
        <p:sp>
          <p:nvSpPr>
            <p:cNvPr id="1447" name="Google Shape;1447;p149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?</a:t>
              </a:r>
              <a:endParaRPr sz="3200"/>
            </a:p>
          </p:txBody>
        </p:sp>
        <p:sp>
          <p:nvSpPr>
            <p:cNvPr id="1448" name="Google Shape;1448;p149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49" name="Google Shape;1449;p149"/>
          <p:cNvSpPr/>
          <p:nvPr/>
        </p:nvSpPr>
        <p:spPr>
          <a:xfrm>
            <a:off x="1603425" y="4675025"/>
            <a:ext cx="4896000" cy="20091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1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51" name="Google Shape;1451;p149"/>
          <p:cNvSpPr txBox="1"/>
          <p:nvPr>
            <p:ph type="title"/>
          </p:nvPr>
        </p:nvSpPr>
        <p:spPr>
          <a:xfrm>
            <a:off x="476250" y="540925"/>
            <a:ext cx="8191500" cy="8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從「過去的資料」預測未來</a:t>
            </a:r>
            <a:endParaRPr/>
          </a:p>
        </p:txBody>
      </p:sp>
      <p:graphicFrame>
        <p:nvGraphicFramePr>
          <p:cNvPr id="1452" name="Google Shape;1452;p149"/>
          <p:cNvGraphicFramePr/>
          <p:nvPr/>
        </p:nvGraphicFramePr>
        <p:xfrm>
          <a:off x="476250" y="14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363925"/>
                <a:gridCol w="1363925"/>
                <a:gridCol w="1363925"/>
                <a:gridCol w="1363925"/>
                <a:gridCol w="1363925"/>
                <a:gridCol w="1363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預測7/5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預測7/6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預測7/7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811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1453" name="Google Shape;1453;p149"/>
          <p:cNvSpPr txBox="1"/>
          <p:nvPr/>
        </p:nvSpPr>
        <p:spPr>
          <a:xfrm>
            <a:off x="1836325" y="250075"/>
            <a:ext cx="37284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落後資料2筆 (Lag-2)</a:t>
            </a:r>
            <a:endParaRPr sz="2400"/>
          </a:p>
        </p:txBody>
      </p:sp>
      <p:sp>
        <p:nvSpPr>
          <p:cNvPr id="1454" name="Google Shape;1454;p149"/>
          <p:cNvSpPr/>
          <p:nvPr/>
        </p:nvSpPr>
        <p:spPr>
          <a:xfrm>
            <a:off x="3997525" y="5756852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455" name="Google Shape;1455;p149"/>
          <p:cNvSpPr/>
          <p:nvPr/>
        </p:nvSpPr>
        <p:spPr>
          <a:xfrm>
            <a:off x="3997525" y="5176277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56" name="Google Shape;1456;p149"/>
          <p:cNvSpPr/>
          <p:nvPr/>
        </p:nvSpPr>
        <p:spPr>
          <a:xfrm>
            <a:off x="1978625" y="5756852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457" name="Google Shape;1457;p149"/>
          <p:cNvSpPr/>
          <p:nvPr/>
        </p:nvSpPr>
        <p:spPr>
          <a:xfrm>
            <a:off x="1978625" y="5176277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58" name="Google Shape;1458;p149"/>
          <p:cNvSpPr txBox="1"/>
          <p:nvPr/>
        </p:nvSpPr>
        <p:spPr>
          <a:xfrm>
            <a:off x="2077025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59" name="Google Shape;1459;p149"/>
          <p:cNvSpPr txBox="1"/>
          <p:nvPr/>
        </p:nvSpPr>
        <p:spPr>
          <a:xfrm>
            <a:off x="4095925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60" name="Google Shape;1460;p149"/>
          <p:cNvSpPr txBox="1"/>
          <p:nvPr/>
        </p:nvSpPr>
        <p:spPr>
          <a:xfrm>
            <a:off x="3061425" y="536267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61" name="Google Shape;1461;p149"/>
          <p:cNvSpPr txBox="1"/>
          <p:nvPr/>
        </p:nvSpPr>
        <p:spPr>
          <a:xfrm>
            <a:off x="6501200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68" name="Google Shape;1468;p15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Moving average (MA)</a:t>
            </a:r>
            <a:br>
              <a:rPr lang="zh-CN"/>
            </a:br>
            <a:r>
              <a:rPr lang="zh-CN"/>
              <a:t>移動平均法</a:t>
            </a:r>
            <a:endParaRPr/>
          </a:p>
        </p:txBody>
      </p:sp>
      <p:sp>
        <p:nvSpPr>
          <p:cNvPr id="1469" name="Google Shape;1469;p15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0" name="Google Shape;1470;p150"/>
          <p:cNvGrpSpPr/>
          <p:nvPr/>
        </p:nvGrpSpPr>
        <p:grpSpPr>
          <a:xfrm>
            <a:off x="6265238" y="3276302"/>
            <a:ext cx="1567200" cy="1166475"/>
            <a:chOff x="6499400" y="5176277"/>
            <a:chExt cx="1567200" cy="1166475"/>
          </a:xfrm>
        </p:grpSpPr>
        <p:sp>
          <p:nvSpPr>
            <p:cNvPr id="1471" name="Google Shape;1471;p150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1168</a:t>
              </a:r>
              <a:endParaRPr sz="3200"/>
            </a:p>
          </p:txBody>
        </p:sp>
        <p:sp>
          <p:nvSpPr>
            <p:cNvPr id="1472" name="Google Shape;1472;p150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73" name="Google Shape;1473;p150"/>
          <p:cNvSpPr/>
          <p:nvPr/>
        </p:nvSpPr>
        <p:spPr>
          <a:xfrm>
            <a:off x="1465863" y="2775050"/>
            <a:ext cx="4896000" cy="24468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50"/>
          <p:cNvSpPr/>
          <p:nvPr/>
        </p:nvSpPr>
        <p:spPr>
          <a:xfrm>
            <a:off x="3859963" y="385687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475" name="Google Shape;1475;p150"/>
          <p:cNvSpPr/>
          <p:nvPr/>
        </p:nvSpPr>
        <p:spPr>
          <a:xfrm>
            <a:off x="3859963" y="327630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76" name="Google Shape;1476;p150"/>
          <p:cNvSpPr/>
          <p:nvPr/>
        </p:nvSpPr>
        <p:spPr>
          <a:xfrm>
            <a:off x="1841063" y="385687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477" name="Google Shape;1477;p150"/>
          <p:cNvSpPr/>
          <p:nvPr/>
        </p:nvSpPr>
        <p:spPr>
          <a:xfrm>
            <a:off x="1841063" y="327630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78" name="Google Shape;1478;p150"/>
          <p:cNvSpPr txBox="1"/>
          <p:nvPr/>
        </p:nvSpPr>
        <p:spPr>
          <a:xfrm>
            <a:off x="1939463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79" name="Google Shape;1479;p150"/>
          <p:cNvSpPr txBox="1"/>
          <p:nvPr/>
        </p:nvSpPr>
        <p:spPr>
          <a:xfrm>
            <a:off x="3958363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80" name="Google Shape;1480;p150"/>
          <p:cNvSpPr txBox="1"/>
          <p:nvPr/>
        </p:nvSpPr>
        <p:spPr>
          <a:xfrm>
            <a:off x="2923863" y="3843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+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81" name="Google Shape;1481;p150"/>
          <p:cNvSpPr txBox="1"/>
          <p:nvPr/>
        </p:nvSpPr>
        <p:spPr>
          <a:xfrm>
            <a:off x="6363638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預測值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482" name="Google Shape;1482;p150"/>
          <p:cNvSpPr txBox="1"/>
          <p:nvPr/>
        </p:nvSpPr>
        <p:spPr>
          <a:xfrm>
            <a:off x="5222605" y="3843700"/>
            <a:ext cx="52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)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83" name="Google Shape;1483;p150"/>
          <p:cNvSpPr txBox="1"/>
          <p:nvPr/>
        </p:nvSpPr>
        <p:spPr>
          <a:xfrm>
            <a:off x="2923863" y="45965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2</a:t>
            </a:r>
            <a:endParaRPr sz="4200">
              <a:solidFill>
                <a:srgbClr val="274E13"/>
              </a:solidFill>
            </a:endParaRPr>
          </a:p>
        </p:txBody>
      </p:sp>
      <p:cxnSp>
        <p:nvCxnSpPr>
          <p:cNvPr id="1484" name="Google Shape;1484;p150"/>
          <p:cNvCxnSpPr/>
          <p:nvPr/>
        </p:nvCxnSpPr>
        <p:spPr>
          <a:xfrm>
            <a:off x="1850138" y="4543550"/>
            <a:ext cx="3589200" cy="0"/>
          </a:xfrm>
          <a:prstGeom prst="straightConnector1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5" name="Google Shape;1485;p150"/>
          <p:cNvSpPr txBox="1"/>
          <p:nvPr/>
        </p:nvSpPr>
        <p:spPr>
          <a:xfrm>
            <a:off x="1311555" y="3843700"/>
            <a:ext cx="52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(</a:t>
            </a:r>
            <a:endParaRPr sz="4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63" name="Google Shape;663;p9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圖書館使用量 (入館人次)</a:t>
            </a:r>
            <a:endParaRPr/>
          </a:p>
        </p:txBody>
      </p:sp>
      <p:sp>
        <p:nvSpPr>
          <p:cNvPr id="664" name="Google Shape;664;p9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>
                <a:solidFill>
                  <a:schemeClr val="dk1"/>
                </a:solidFill>
              </a:rPr>
              <a:t>Data-Driven Decision Making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資料驅動決策</a:t>
            </a:r>
            <a:endParaRPr/>
          </a:p>
        </p:txBody>
      </p:sp>
      <p:sp>
        <p:nvSpPr>
          <p:cNvPr id="665" name="Google Shape;665;p9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9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人力配置</a:t>
            </a:r>
            <a:endParaRPr/>
          </a:p>
        </p:txBody>
      </p:sp>
      <p:sp>
        <p:nvSpPr>
          <p:cNvPr id="668" name="Google Shape;668;p9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97"/>
          <p:cNvPicPr preferRelativeResize="0"/>
          <p:nvPr/>
        </p:nvPicPr>
        <p:blipFill rotWithShape="1">
          <a:blip r:embed="rId3">
            <a:alphaModFix/>
          </a:blip>
          <a:srcRect b="0" l="0" r="3651" t="0"/>
          <a:stretch/>
        </p:blipFill>
        <p:spPr>
          <a:xfrm>
            <a:off x="555800" y="3107075"/>
            <a:ext cx="3880799" cy="28221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lide user administrator red admin account profile people human" id="670" name="Google Shape;67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1" name="Google Shape;67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2" name="Google Shape;67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3" name="Google Shape;67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4" name="Google Shape;67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5" name="Google Shape;67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6" name="Google Shape;67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7" name="Google Shape;677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8" name="Google Shape;678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9" name="Google Shape;67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80" name="Google Shape;68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81" name="Google Shape;68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7"/>
          <p:cNvSpPr/>
          <p:nvPr/>
        </p:nvSpPr>
        <p:spPr>
          <a:xfrm>
            <a:off x="4007100" y="3880900"/>
            <a:ext cx="1129800" cy="83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92" name="Google Shape;1492;p15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殘差</a:t>
            </a:r>
            <a:endParaRPr/>
          </a:p>
        </p:txBody>
      </p:sp>
      <p:sp>
        <p:nvSpPr>
          <p:cNvPr id="1493" name="Google Shape;1493;p15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4" name="Google Shape;1494;p151"/>
          <p:cNvGrpSpPr/>
          <p:nvPr/>
        </p:nvGrpSpPr>
        <p:grpSpPr>
          <a:xfrm>
            <a:off x="3394988" y="2783502"/>
            <a:ext cx="1567200" cy="1166475"/>
            <a:chOff x="6499400" y="5176277"/>
            <a:chExt cx="1567200" cy="1166475"/>
          </a:xfrm>
        </p:grpSpPr>
        <p:sp>
          <p:nvSpPr>
            <p:cNvPr id="1495" name="Google Shape;1495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1168</a:t>
              </a:r>
              <a:endParaRPr sz="3200"/>
            </a:p>
          </p:txBody>
        </p:sp>
        <p:sp>
          <p:nvSpPr>
            <p:cNvPr id="1496" name="Google Shape;1496;p151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97" name="Google Shape;1497;p151"/>
          <p:cNvSpPr txBox="1"/>
          <p:nvPr/>
        </p:nvSpPr>
        <p:spPr>
          <a:xfrm>
            <a:off x="3493388" y="22971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預測值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498" name="Google Shape;1498;p151"/>
          <p:cNvGrpSpPr/>
          <p:nvPr/>
        </p:nvGrpSpPr>
        <p:grpSpPr>
          <a:xfrm>
            <a:off x="5316713" y="2783489"/>
            <a:ext cx="1567200" cy="1166475"/>
            <a:chOff x="6499400" y="5176277"/>
            <a:chExt cx="1567200" cy="1166475"/>
          </a:xfrm>
        </p:grpSpPr>
        <p:sp>
          <p:nvSpPr>
            <p:cNvPr id="1499" name="Google Shape;1499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C9DAF8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1543</a:t>
              </a:r>
              <a:endParaRPr sz="3200"/>
            </a:p>
          </p:txBody>
        </p:sp>
        <p:sp>
          <p:nvSpPr>
            <p:cNvPr id="1500" name="Google Shape;1500;p151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1C4587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01" name="Google Shape;1501;p151"/>
          <p:cNvSpPr txBox="1"/>
          <p:nvPr/>
        </p:nvSpPr>
        <p:spPr>
          <a:xfrm>
            <a:off x="5235888" y="2297150"/>
            <a:ext cx="1728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觀測值 Observed</a:t>
            </a:r>
            <a:endParaRPr sz="2400">
              <a:solidFill>
                <a:srgbClr val="0000FF"/>
              </a:solidFill>
            </a:endParaRPr>
          </a:p>
        </p:txBody>
      </p:sp>
      <p:grpSp>
        <p:nvGrpSpPr>
          <p:cNvPr id="1502" name="Google Shape;1502;p151"/>
          <p:cNvGrpSpPr/>
          <p:nvPr/>
        </p:nvGrpSpPr>
        <p:grpSpPr>
          <a:xfrm>
            <a:off x="4402938" y="4794978"/>
            <a:ext cx="1567200" cy="1321686"/>
            <a:chOff x="6499400" y="5021065"/>
            <a:chExt cx="1567200" cy="1321686"/>
          </a:xfrm>
        </p:grpSpPr>
        <p:sp>
          <p:nvSpPr>
            <p:cNvPr id="1503" name="Google Shape;1503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375</a:t>
              </a:r>
              <a:endParaRPr sz="3200"/>
            </a:p>
          </p:txBody>
        </p:sp>
        <p:sp>
          <p:nvSpPr>
            <p:cNvPr id="1504" name="Google Shape;1504;p151"/>
            <p:cNvSpPr/>
            <p:nvPr/>
          </p:nvSpPr>
          <p:spPr>
            <a:xfrm>
              <a:off x="6499400" y="5021065"/>
              <a:ext cx="1567200" cy="7410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18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residual</a:t>
              </a:r>
              <a:endParaRPr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殘差</a:t>
              </a:r>
              <a:r>
                <a:rPr lang="zh-CN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05" name="Google Shape;1505;p151"/>
          <p:cNvSpPr/>
          <p:nvPr/>
        </p:nvSpPr>
        <p:spPr>
          <a:xfrm rot="5400000">
            <a:off x="4894063" y="3323700"/>
            <a:ext cx="555900" cy="20100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151"/>
          <p:cNvSpPr txBox="1"/>
          <p:nvPr/>
        </p:nvSpPr>
        <p:spPr>
          <a:xfrm>
            <a:off x="1275113" y="5263975"/>
            <a:ext cx="3074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預測不準的程度：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(數字越高，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表示預測效果越差)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13" name="Google Shape;1513;p15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資料探勘的觀點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資料前處理轉換</a:t>
            </a:r>
            <a:endParaRPr/>
          </a:p>
        </p:txBody>
      </p:sp>
      <p:sp>
        <p:nvSpPr>
          <p:cNvPr id="1514" name="Google Shape;1514;p15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15" name="Google Shape;1515;p152"/>
          <p:cNvGraphicFramePr/>
          <p:nvPr/>
        </p:nvGraphicFramePr>
        <p:xfrm>
          <a:off x="4276950" y="200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{7F96632F-B983-46A2-A383-50DE4EAE846A}</a:tableStyleId>
              </a:tblPr>
              <a:tblGrid>
                <a:gridCol w="1463600"/>
                <a:gridCol w="1463600"/>
                <a:gridCol w="14636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自變項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依變項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CN">
                          <a:solidFill>
                            <a:schemeClr val="lt1"/>
                          </a:solidFill>
                        </a:rPr>
                        <a:t>Lag-2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昨天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CN">
                          <a:solidFill>
                            <a:schemeClr val="lt1"/>
                          </a:solidFill>
                        </a:rPr>
                        <a:t>Lag-1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今天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>
                          <a:solidFill>
                            <a:srgbClr val="FFFFFF"/>
                          </a:solidFill>
                        </a:rPr>
                        <a:t>Step-1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明天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6" name="Google Shape;1516;p152"/>
          <p:cNvGraphicFramePr/>
          <p:nvPr/>
        </p:nvGraphicFramePr>
        <p:xfrm>
          <a:off x="381600" y="200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418275"/>
                <a:gridCol w="1108475"/>
              </a:tblGrid>
              <a:tr h="94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2017-07-10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7" name="Google Shape;1517;p152"/>
          <p:cNvSpPr/>
          <p:nvPr/>
        </p:nvSpPr>
        <p:spPr>
          <a:xfrm>
            <a:off x="2946173" y="3966800"/>
            <a:ext cx="1306800" cy="74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轉換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3"/>
          <p:cNvSpPr txBox="1"/>
          <p:nvPr>
            <p:ph idx="1" type="body"/>
          </p:nvPr>
        </p:nvSpPr>
        <p:spPr>
          <a:xfrm>
            <a:off x="476250" y="4633150"/>
            <a:ext cx="6609600" cy="1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歷史資料要怎麼組合，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才會得到最符合真實值的輸出資料呢？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800"/>
              <a:t>要怎樣才能</a:t>
            </a:r>
            <a:r>
              <a:rPr lang="zh-CN" sz="2800" u="sng">
                <a:solidFill>
                  <a:srgbClr val="FF0000"/>
                </a:solidFill>
              </a:rPr>
              <a:t>讓殘差最少</a:t>
            </a:r>
            <a:r>
              <a:rPr lang="zh-CN" sz="2800"/>
              <a:t>呢？</a:t>
            </a:r>
            <a:endParaRPr sz="2800"/>
          </a:p>
        </p:txBody>
      </p:sp>
      <p:sp>
        <p:nvSpPr>
          <p:cNvPr id="1524" name="Google Shape;1524;p1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25" name="Google Shape;1525;p15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要怎麼預測？</a:t>
            </a:r>
            <a:endParaRPr/>
          </a:p>
        </p:txBody>
      </p:sp>
      <p:sp>
        <p:nvSpPr>
          <p:cNvPr id="1526" name="Google Shape;1526;p15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153"/>
          <p:cNvGrpSpPr/>
          <p:nvPr/>
        </p:nvGrpSpPr>
        <p:grpSpPr>
          <a:xfrm>
            <a:off x="5515063" y="3067050"/>
            <a:ext cx="1115533" cy="1166475"/>
            <a:chOff x="6499400" y="5176277"/>
            <a:chExt cx="1567200" cy="1166475"/>
          </a:xfrm>
        </p:grpSpPr>
        <p:sp>
          <p:nvSpPr>
            <p:cNvPr id="1528" name="Google Shape;1528;p153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?</a:t>
              </a:r>
              <a:endParaRPr sz="3200"/>
            </a:p>
          </p:txBody>
        </p:sp>
        <p:sp>
          <p:nvSpPr>
            <p:cNvPr id="1529" name="Google Shape;1529;p153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30" name="Google Shape;1530;p153"/>
          <p:cNvSpPr/>
          <p:nvPr/>
        </p:nvSpPr>
        <p:spPr>
          <a:xfrm>
            <a:off x="476250" y="2565800"/>
            <a:ext cx="4896000" cy="20091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53"/>
          <p:cNvSpPr/>
          <p:nvPr/>
        </p:nvSpPr>
        <p:spPr>
          <a:xfrm>
            <a:off x="2870350" y="364762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532" name="Google Shape;1532;p153"/>
          <p:cNvSpPr/>
          <p:nvPr/>
        </p:nvSpPr>
        <p:spPr>
          <a:xfrm>
            <a:off x="2870350" y="306705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33" name="Google Shape;1533;p153"/>
          <p:cNvSpPr/>
          <p:nvPr/>
        </p:nvSpPr>
        <p:spPr>
          <a:xfrm>
            <a:off x="851450" y="364762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534" name="Google Shape;1534;p153"/>
          <p:cNvSpPr/>
          <p:nvPr/>
        </p:nvSpPr>
        <p:spPr>
          <a:xfrm>
            <a:off x="851450" y="306705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35" name="Google Shape;1535;p153"/>
          <p:cNvSpPr txBox="1"/>
          <p:nvPr/>
        </p:nvSpPr>
        <p:spPr>
          <a:xfrm>
            <a:off x="949850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536" name="Google Shape;1536;p153"/>
          <p:cNvSpPr txBox="1"/>
          <p:nvPr/>
        </p:nvSpPr>
        <p:spPr>
          <a:xfrm>
            <a:off x="2968750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537" name="Google Shape;1537;p153"/>
          <p:cNvSpPr txBox="1"/>
          <p:nvPr/>
        </p:nvSpPr>
        <p:spPr>
          <a:xfrm>
            <a:off x="2418650" y="32534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538" name="Google Shape;1538;p153"/>
          <p:cNvSpPr txBox="1"/>
          <p:nvPr/>
        </p:nvSpPr>
        <p:spPr>
          <a:xfrm>
            <a:off x="5374025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539" name="Google Shape;1539;p153"/>
          <p:cNvGrpSpPr/>
          <p:nvPr/>
        </p:nvGrpSpPr>
        <p:grpSpPr>
          <a:xfrm>
            <a:off x="7552221" y="3067000"/>
            <a:ext cx="1115537" cy="1166587"/>
            <a:chOff x="6499400" y="5176165"/>
            <a:chExt cx="1567205" cy="1166587"/>
          </a:xfrm>
        </p:grpSpPr>
        <p:sp>
          <p:nvSpPr>
            <p:cNvPr id="1540" name="Google Shape;1540;p153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?</a:t>
              </a:r>
              <a:endParaRPr sz="3200"/>
            </a:p>
          </p:txBody>
        </p:sp>
        <p:sp>
          <p:nvSpPr>
            <p:cNvPr id="1541" name="Google Shape;1541;p153"/>
            <p:cNvSpPr/>
            <p:nvPr/>
          </p:nvSpPr>
          <p:spPr>
            <a:xfrm>
              <a:off x="6499405" y="5176165"/>
              <a:ext cx="1567200" cy="5859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殘差</a:t>
              </a:r>
              <a:r>
                <a:rPr lang="zh-CN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42" name="Google Shape;1542;p153"/>
          <p:cNvSpPr txBox="1"/>
          <p:nvPr/>
        </p:nvSpPr>
        <p:spPr>
          <a:xfrm>
            <a:off x="7424788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666666"/>
                </a:solidFill>
              </a:rPr>
              <a:t>Residual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543" name="Google Shape;1543;p153"/>
          <p:cNvSpPr/>
          <p:nvPr/>
        </p:nvSpPr>
        <p:spPr>
          <a:xfrm>
            <a:off x="6773425" y="3277400"/>
            <a:ext cx="730200" cy="58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53"/>
          <p:cNvSpPr/>
          <p:nvPr/>
        </p:nvSpPr>
        <p:spPr>
          <a:xfrm>
            <a:off x="1814600" y="2170300"/>
            <a:ext cx="16296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歷史資料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5" name="Google Shape;1545;p153"/>
          <p:cNvSpPr/>
          <p:nvPr/>
        </p:nvSpPr>
        <p:spPr>
          <a:xfrm>
            <a:off x="5258038" y="2170300"/>
            <a:ext cx="1629600" cy="486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輸出資料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6" name="Google Shape;1546;p153"/>
          <p:cNvSpPr/>
          <p:nvPr/>
        </p:nvSpPr>
        <p:spPr>
          <a:xfrm>
            <a:off x="7554375" y="2170300"/>
            <a:ext cx="1115400" cy="486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目標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7" name="Google Shape;1547;p153"/>
          <p:cNvSpPr/>
          <p:nvPr/>
        </p:nvSpPr>
        <p:spPr>
          <a:xfrm>
            <a:off x="6773425" y="4574900"/>
            <a:ext cx="2031000" cy="1012200"/>
          </a:xfrm>
          <a:prstGeom prst="wedgeRoundRectCallout">
            <a:avLst>
              <a:gd fmla="val -5604" name="adj1"/>
              <a:gd fmla="val -8987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目標是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殘差最小化</a:t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54" name="Google Shape;1554;p1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預測演算法</a:t>
            </a:r>
            <a:endParaRPr/>
          </a:p>
        </p:txBody>
      </p:sp>
      <p:sp>
        <p:nvSpPr>
          <p:cNvPr id="1555" name="Google Shape;1555;p154"/>
          <p:cNvSpPr/>
          <p:nvPr/>
        </p:nvSpPr>
        <p:spPr>
          <a:xfrm>
            <a:off x="721350" y="1961875"/>
            <a:ext cx="7946400" cy="113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56" name="Google Shape;1556;p154"/>
          <p:cNvSpPr/>
          <p:nvPr/>
        </p:nvSpPr>
        <p:spPr>
          <a:xfrm>
            <a:off x="476250" y="1783075"/>
            <a:ext cx="2397900" cy="789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Linear Regression</a:t>
            </a:r>
            <a:br>
              <a:rPr lang="zh-CN" sz="3200">
                <a:solidFill>
                  <a:srgbClr val="FFFFFF"/>
                </a:solidFill>
              </a:rPr>
            </a:br>
            <a:r>
              <a:rPr lang="zh-CN" sz="2400">
                <a:solidFill>
                  <a:srgbClr val="FFFFFF"/>
                </a:solidFill>
              </a:rPr>
              <a:t>線性迴歸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57" name="Google Shape;1557;p154"/>
          <p:cNvSpPr/>
          <p:nvPr/>
        </p:nvSpPr>
        <p:spPr>
          <a:xfrm>
            <a:off x="4057925" y="2142450"/>
            <a:ext cx="7668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</a:t>
            </a:r>
            <a:r>
              <a:rPr baseline="30000" lang="zh-CN" sz="2400">
                <a:solidFill>
                  <a:srgbClr val="FFFFFF"/>
                </a:solidFill>
              </a:rPr>
              <a:t>ag1</a:t>
            </a:r>
            <a:endParaRPr baseline="30000" sz="2400">
              <a:solidFill>
                <a:srgbClr val="FFFFFF"/>
              </a:solidFill>
            </a:endParaRPr>
          </a:p>
        </p:txBody>
      </p:sp>
      <p:sp>
        <p:nvSpPr>
          <p:cNvPr id="1558" name="Google Shape;1558;p154"/>
          <p:cNvSpPr txBox="1"/>
          <p:nvPr/>
        </p:nvSpPr>
        <p:spPr>
          <a:xfrm>
            <a:off x="3195525" y="2192100"/>
            <a:ext cx="8382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0000FF"/>
                </a:solidFill>
              </a:rPr>
              <a:t>a</a:t>
            </a:r>
            <a:r>
              <a:rPr lang="zh-CN" sz="2400"/>
              <a:t> x</a:t>
            </a:r>
            <a:endParaRPr sz="2400"/>
          </a:p>
        </p:txBody>
      </p:sp>
      <p:sp>
        <p:nvSpPr>
          <p:cNvPr id="1559" name="Google Shape;1559;p154"/>
          <p:cNvSpPr txBox="1"/>
          <p:nvPr/>
        </p:nvSpPr>
        <p:spPr>
          <a:xfrm>
            <a:off x="4824725" y="2192100"/>
            <a:ext cx="1010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+</a:t>
            </a:r>
            <a:r>
              <a:rPr lang="zh-CN" sz="3200"/>
              <a:t> </a:t>
            </a:r>
            <a:r>
              <a:rPr lang="zh-CN" sz="3200">
                <a:solidFill>
                  <a:srgbClr val="0000FF"/>
                </a:solidFill>
              </a:rPr>
              <a:t>b</a:t>
            </a:r>
            <a:r>
              <a:rPr lang="zh-CN" sz="2400"/>
              <a:t> x</a:t>
            </a:r>
            <a:endParaRPr sz="2400"/>
          </a:p>
        </p:txBody>
      </p:sp>
      <p:sp>
        <p:nvSpPr>
          <p:cNvPr id="1560" name="Google Shape;1560;p154"/>
          <p:cNvSpPr txBox="1"/>
          <p:nvPr/>
        </p:nvSpPr>
        <p:spPr>
          <a:xfrm>
            <a:off x="6601925" y="2192100"/>
            <a:ext cx="422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=</a:t>
            </a:r>
            <a:endParaRPr sz="2400"/>
          </a:p>
        </p:txBody>
      </p:sp>
      <p:sp>
        <p:nvSpPr>
          <p:cNvPr id="1561" name="Google Shape;1561;p154"/>
          <p:cNvSpPr/>
          <p:nvPr/>
        </p:nvSpPr>
        <p:spPr>
          <a:xfrm>
            <a:off x="5835125" y="2142450"/>
            <a:ext cx="7668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</a:t>
            </a:r>
            <a:r>
              <a:rPr baseline="30000" lang="zh-CN" sz="2400">
                <a:solidFill>
                  <a:srgbClr val="FFFFFF"/>
                </a:solidFill>
              </a:rPr>
              <a:t>ag2</a:t>
            </a:r>
            <a:endParaRPr baseline="30000" sz="2400">
              <a:solidFill>
                <a:srgbClr val="FFFFFF"/>
              </a:solidFill>
            </a:endParaRPr>
          </a:p>
        </p:txBody>
      </p:sp>
      <p:sp>
        <p:nvSpPr>
          <p:cNvPr id="1562" name="Google Shape;1562;p154"/>
          <p:cNvSpPr/>
          <p:nvPr/>
        </p:nvSpPr>
        <p:spPr>
          <a:xfrm>
            <a:off x="7024625" y="2142450"/>
            <a:ext cx="1010400" cy="486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S</a:t>
            </a:r>
            <a:r>
              <a:rPr baseline="30000" lang="zh-CN" sz="2400">
                <a:solidFill>
                  <a:srgbClr val="FFFFFF"/>
                </a:solidFill>
              </a:rPr>
              <a:t>tep-1</a:t>
            </a:r>
            <a:endParaRPr baseline="30000" sz="2400">
              <a:solidFill>
                <a:srgbClr val="FFFFFF"/>
              </a:solidFill>
            </a:endParaRPr>
          </a:p>
        </p:txBody>
      </p:sp>
      <p:grpSp>
        <p:nvGrpSpPr>
          <p:cNvPr id="1563" name="Google Shape;1563;p154"/>
          <p:cNvGrpSpPr/>
          <p:nvPr/>
        </p:nvGrpSpPr>
        <p:grpSpPr>
          <a:xfrm>
            <a:off x="476250" y="4768300"/>
            <a:ext cx="8191500" cy="1678275"/>
            <a:chOff x="476250" y="3157450"/>
            <a:chExt cx="8191500" cy="1678275"/>
          </a:xfrm>
        </p:grpSpPr>
        <p:sp>
          <p:nvSpPr>
            <p:cNvPr id="1564" name="Google Shape;1564;p154"/>
            <p:cNvSpPr/>
            <p:nvPr/>
          </p:nvSpPr>
          <p:spPr>
            <a:xfrm>
              <a:off x="721350" y="3261925"/>
              <a:ext cx="7946400" cy="1573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  <p:cxnSp>
          <p:nvCxnSpPr>
            <p:cNvPr id="1565" name="Google Shape;1565;p154"/>
            <p:cNvCxnSpPr/>
            <p:nvPr/>
          </p:nvCxnSpPr>
          <p:spPr>
            <a:xfrm>
              <a:off x="6812150" y="45724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66" name="Google Shape;1566;p154"/>
            <p:cNvSpPr/>
            <p:nvPr/>
          </p:nvSpPr>
          <p:spPr>
            <a:xfrm>
              <a:off x="476250" y="3157450"/>
              <a:ext cx="2397900" cy="7896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>
                  <a:solidFill>
                    <a:srgbClr val="FFFFFF"/>
                  </a:solidFill>
                </a:rPr>
                <a:t>SMOreg</a:t>
              </a:r>
              <a:br>
                <a:rPr lang="zh-CN" sz="3200">
                  <a:solidFill>
                    <a:srgbClr val="FFFFFF"/>
                  </a:solidFill>
                </a:rPr>
              </a:br>
              <a:r>
                <a:rPr lang="zh-CN" sz="2400">
                  <a:solidFill>
                    <a:srgbClr val="FFFFFF"/>
                  </a:solidFill>
                </a:rPr>
                <a:t>支持向量機迴歸</a:t>
              </a:r>
              <a:endParaRPr sz="2400">
                <a:solidFill>
                  <a:srgbClr val="FFFFFF"/>
                </a:solidFill>
              </a:endParaRPr>
            </a:p>
          </p:txBody>
        </p:sp>
        <p:grpSp>
          <p:nvGrpSpPr>
            <p:cNvPr id="1567" name="Google Shape;1567;p154"/>
            <p:cNvGrpSpPr/>
            <p:nvPr/>
          </p:nvGrpSpPr>
          <p:grpSpPr>
            <a:xfrm>
              <a:off x="3283925" y="3470150"/>
              <a:ext cx="1247700" cy="1135800"/>
              <a:chOff x="3131525" y="3660475"/>
              <a:chExt cx="1247700" cy="1135800"/>
            </a:xfrm>
          </p:grpSpPr>
          <p:cxnSp>
            <p:nvCxnSpPr>
              <p:cNvPr id="1568" name="Google Shape;1568;p154"/>
              <p:cNvCxnSpPr/>
              <p:nvPr/>
            </p:nvCxnSpPr>
            <p:spPr>
              <a:xfrm>
                <a:off x="3131525" y="4285200"/>
                <a:ext cx="1247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569" name="Google Shape;1569;p154"/>
              <p:cNvCxnSpPr/>
              <p:nvPr/>
            </p:nvCxnSpPr>
            <p:spPr>
              <a:xfrm rot="10800000">
                <a:off x="3712350" y="3660475"/>
                <a:ext cx="0" cy="1135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570" name="Google Shape;1570;p154"/>
              <p:cNvSpPr/>
              <p:nvPr/>
            </p:nvSpPr>
            <p:spPr>
              <a:xfrm>
                <a:off x="3773125" y="420152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154"/>
              <p:cNvSpPr/>
              <p:nvPr/>
            </p:nvSpPr>
            <p:spPr>
              <a:xfrm>
                <a:off x="3736550" y="413482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154"/>
              <p:cNvSpPr/>
              <p:nvPr/>
            </p:nvSpPr>
            <p:spPr>
              <a:xfrm>
                <a:off x="3622550" y="4163600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154"/>
              <p:cNvSpPr/>
              <p:nvPr/>
            </p:nvSpPr>
            <p:spPr>
              <a:xfrm>
                <a:off x="3568850" y="43098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154"/>
              <p:cNvSpPr/>
              <p:nvPr/>
            </p:nvSpPr>
            <p:spPr>
              <a:xfrm>
                <a:off x="3640600" y="43270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154"/>
              <p:cNvSpPr/>
              <p:nvPr/>
            </p:nvSpPr>
            <p:spPr>
              <a:xfrm>
                <a:off x="3730400" y="43098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154"/>
              <p:cNvSpPr/>
              <p:nvPr/>
            </p:nvSpPr>
            <p:spPr>
              <a:xfrm>
                <a:off x="3802150" y="43151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154"/>
              <p:cNvSpPr/>
              <p:nvPr/>
            </p:nvSpPr>
            <p:spPr>
              <a:xfrm>
                <a:off x="3905400" y="431517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154"/>
              <p:cNvSpPr/>
              <p:nvPr/>
            </p:nvSpPr>
            <p:spPr>
              <a:xfrm>
                <a:off x="3887600" y="42015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154"/>
              <p:cNvSpPr/>
              <p:nvPr/>
            </p:nvSpPr>
            <p:spPr>
              <a:xfrm>
                <a:off x="3855850" y="41121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154"/>
              <p:cNvSpPr/>
              <p:nvPr/>
            </p:nvSpPr>
            <p:spPr>
              <a:xfrm>
                <a:off x="3773125" y="40584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154"/>
              <p:cNvSpPr/>
              <p:nvPr/>
            </p:nvSpPr>
            <p:spPr>
              <a:xfrm>
                <a:off x="3622550" y="40584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154"/>
              <p:cNvSpPr/>
              <p:nvPr/>
            </p:nvSpPr>
            <p:spPr>
              <a:xfrm>
                <a:off x="3532750" y="4134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154"/>
              <p:cNvSpPr/>
              <p:nvPr/>
            </p:nvSpPr>
            <p:spPr>
              <a:xfrm>
                <a:off x="3451000" y="42015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154"/>
              <p:cNvSpPr/>
              <p:nvPr/>
            </p:nvSpPr>
            <p:spPr>
              <a:xfrm>
                <a:off x="3497100" y="436357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154"/>
              <p:cNvSpPr/>
              <p:nvPr/>
            </p:nvSpPr>
            <p:spPr>
              <a:xfrm>
                <a:off x="3586450" y="4456150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154"/>
              <p:cNvSpPr/>
              <p:nvPr/>
            </p:nvSpPr>
            <p:spPr>
              <a:xfrm>
                <a:off x="37484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154"/>
              <p:cNvSpPr/>
              <p:nvPr/>
            </p:nvSpPr>
            <p:spPr>
              <a:xfrm>
                <a:off x="38558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154"/>
              <p:cNvSpPr/>
              <p:nvPr/>
            </p:nvSpPr>
            <p:spPr>
              <a:xfrm>
                <a:off x="39632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154"/>
              <p:cNvSpPr/>
              <p:nvPr/>
            </p:nvSpPr>
            <p:spPr>
              <a:xfrm>
                <a:off x="4008650" y="43301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154"/>
              <p:cNvSpPr/>
              <p:nvPr/>
            </p:nvSpPr>
            <p:spPr>
              <a:xfrm>
                <a:off x="4028000" y="416358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154"/>
              <p:cNvSpPr/>
              <p:nvPr/>
            </p:nvSpPr>
            <p:spPr>
              <a:xfrm>
                <a:off x="4008650" y="40584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154"/>
              <p:cNvSpPr/>
              <p:nvPr/>
            </p:nvSpPr>
            <p:spPr>
              <a:xfrm>
                <a:off x="3905400" y="39390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154"/>
              <p:cNvSpPr/>
              <p:nvPr/>
            </p:nvSpPr>
            <p:spPr>
              <a:xfrm>
                <a:off x="3773125" y="39153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154"/>
              <p:cNvSpPr/>
              <p:nvPr/>
            </p:nvSpPr>
            <p:spPr>
              <a:xfrm>
                <a:off x="3515150" y="39153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154"/>
              <p:cNvSpPr/>
              <p:nvPr/>
            </p:nvSpPr>
            <p:spPr>
              <a:xfrm>
                <a:off x="3325825" y="40250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154"/>
              <p:cNvSpPr/>
              <p:nvPr/>
            </p:nvSpPr>
            <p:spPr>
              <a:xfrm>
                <a:off x="3325825" y="41348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154"/>
              <p:cNvSpPr/>
              <p:nvPr/>
            </p:nvSpPr>
            <p:spPr>
              <a:xfrm>
                <a:off x="3335550" y="43301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154"/>
              <p:cNvSpPr/>
              <p:nvPr/>
            </p:nvSpPr>
            <p:spPr>
              <a:xfrm>
                <a:off x="3424450" y="44678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154"/>
              <p:cNvSpPr/>
              <p:nvPr/>
            </p:nvSpPr>
            <p:spPr>
              <a:xfrm>
                <a:off x="3532750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154"/>
              <p:cNvSpPr/>
              <p:nvPr/>
            </p:nvSpPr>
            <p:spPr>
              <a:xfrm>
                <a:off x="3640600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154"/>
              <p:cNvSpPr/>
              <p:nvPr/>
            </p:nvSpPr>
            <p:spPr>
              <a:xfrm>
                <a:off x="3773125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154"/>
              <p:cNvSpPr/>
              <p:nvPr/>
            </p:nvSpPr>
            <p:spPr>
              <a:xfrm>
                <a:off x="3905650" y="45424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03" name="Google Shape;1603;p154"/>
            <p:cNvCxnSpPr/>
            <p:nvPr/>
          </p:nvCxnSpPr>
          <p:spPr>
            <a:xfrm rot="10800000">
              <a:off x="6820450" y="3436613"/>
              <a:ext cx="0" cy="1135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04" name="Google Shape;1604;p154"/>
            <p:cNvSpPr/>
            <p:nvPr/>
          </p:nvSpPr>
          <p:spPr>
            <a:xfrm>
              <a:off x="6836325" y="44415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54"/>
            <p:cNvSpPr/>
            <p:nvPr/>
          </p:nvSpPr>
          <p:spPr>
            <a:xfrm>
              <a:off x="6920225" y="44307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54"/>
            <p:cNvSpPr/>
            <p:nvPr/>
          </p:nvSpPr>
          <p:spPr>
            <a:xfrm>
              <a:off x="7004125" y="44415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54"/>
            <p:cNvSpPr/>
            <p:nvPr/>
          </p:nvSpPr>
          <p:spPr>
            <a:xfrm>
              <a:off x="6963250" y="43549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54"/>
            <p:cNvSpPr/>
            <p:nvPr/>
          </p:nvSpPr>
          <p:spPr>
            <a:xfrm>
              <a:off x="6866525" y="43549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54"/>
            <p:cNvSpPr/>
            <p:nvPr/>
          </p:nvSpPr>
          <p:spPr>
            <a:xfrm>
              <a:off x="6853625" y="42859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54"/>
            <p:cNvSpPr/>
            <p:nvPr/>
          </p:nvSpPr>
          <p:spPr>
            <a:xfrm>
              <a:off x="6920225" y="42649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54"/>
            <p:cNvSpPr/>
            <p:nvPr/>
          </p:nvSpPr>
          <p:spPr>
            <a:xfrm>
              <a:off x="7004125" y="42976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54"/>
            <p:cNvSpPr/>
            <p:nvPr/>
          </p:nvSpPr>
          <p:spPr>
            <a:xfrm>
              <a:off x="7025638" y="43601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54"/>
            <p:cNvSpPr/>
            <p:nvPr/>
          </p:nvSpPr>
          <p:spPr>
            <a:xfrm>
              <a:off x="7088025" y="44086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54"/>
            <p:cNvSpPr/>
            <p:nvPr/>
          </p:nvSpPr>
          <p:spPr>
            <a:xfrm>
              <a:off x="7150400" y="44623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54"/>
            <p:cNvSpPr/>
            <p:nvPr/>
          </p:nvSpPr>
          <p:spPr>
            <a:xfrm>
              <a:off x="6853625" y="420496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54"/>
            <p:cNvSpPr/>
            <p:nvPr/>
          </p:nvSpPr>
          <p:spPr>
            <a:xfrm>
              <a:off x="6920225" y="43186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54"/>
            <p:cNvSpPr/>
            <p:nvPr/>
          </p:nvSpPr>
          <p:spPr>
            <a:xfrm>
              <a:off x="6820450" y="41450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54"/>
            <p:cNvSpPr/>
            <p:nvPr/>
          </p:nvSpPr>
          <p:spPr>
            <a:xfrm>
              <a:off x="6853625" y="39776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54"/>
            <p:cNvSpPr/>
            <p:nvPr/>
          </p:nvSpPr>
          <p:spPr>
            <a:xfrm>
              <a:off x="6943550" y="4033050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54"/>
            <p:cNvSpPr/>
            <p:nvPr/>
          </p:nvSpPr>
          <p:spPr>
            <a:xfrm>
              <a:off x="7019850" y="4091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54"/>
            <p:cNvSpPr/>
            <p:nvPr/>
          </p:nvSpPr>
          <p:spPr>
            <a:xfrm>
              <a:off x="7141725" y="41600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54"/>
            <p:cNvSpPr/>
            <p:nvPr/>
          </p:nvSpPr>
          <p:spPr>
            <a:xfrm>
              <a:off x="7072975" y="4106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54"/>
            <p:cNvSpPr/>
            <p:nvPr/>
          </p:nvSpPr>
          <p:spPr>
            <a:xfrm>
              <a:off x="7219250" y="41569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54"/>
            <p:cNvSpPr/>
            <p:nvPr/>
          </p:nvSpPr>
          <p:spPr>
            <a:xfrm>
              <a:off x="7241500" y="424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54"/>
            <p:cNvSpPr/>
            <p:nvPr/>
          </p:nvSpPr>
          <p:spPr>
            <a:xfrm>
              <a:off x="7232975" y="43186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54"/>
            <p:cNvSpPr/>
            <p:nvPr/>
          </p:nvSpPr>
          <p:spPr>
            <a:xfrm>
              <a:off x="7267975" y="43987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54"/>
            <p:cNvSpPr/>
            <p:nvPr/>
          </p:nvSpPr>
          <p:spPr>
            <a:xfrm>
              <a:off x="7339700" y="44663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54"/>
            <p:cNvSpPr/>
            <p:nvPr/>
          </p:nvSpPr>
          <p:spPr>
            <a:xfrm>
              <a:off x="7378725" y="44086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54"/>
            <p:cNvSpPr/>
            <p:nvPr/>
          </p:nvSpPr>
          <p:spPr>
            <a:xfrm>
              <a:off x="7301750" y="43310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54"/>
            <p:cNvSpPr/>
            <p:nvPr/>
          </p:nvSpPr>
          <p:spPr>
            <a:xfrm>
              <a:off x="7355450" y="42891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54"/>
            <p:cNvSpPr/>
            <p:nvPr/>
          </p:nvSpPr>
          <p:spPr>
            <a:xfrm>
              <a:off x="7325025" y="42049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54"/>
            <p:cNvSpPr/>
            <p:nvPr/>
          </p:nvSpPr>
          <p:spPr>
            <a:xfrm>
              <a:off x="7272950" y="4106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54"/>
            <p:cNvSpPr/>
            <p:nvPr/>
          </p:nvSpPr>
          <p:spPr>
            <a:xfrm>
              <a:off x="7150400" y="40076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54"/>
            <p:cNvSpPr/>
            <p:nvPr/>
          </p:nvSpPr>
          <p:spPr>
            <a:xfrm>
              <a:off x="7004125" y="39397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54"/>
            <p:cNvSpPr/>
            <p:nvPr/>
          </p:nvSpPr>
          <p:spPr>
            <a:xfrm>
              <a:off x="690590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54"/>
            <p:cNvSpPr/>
            <p:nvPr/>
          </p:nvSpPr>
          <p:spPr>
            <a:xfrm>
              <a:off x="6920225" y="380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54"/>
            <p:cNvSpPr/>
            <p:nvPr/>
          </p:nvSpPr>
          <p:spPr>
            <a:xfrm>
              <a:off x="7057825" y="380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54"/>
            <p:cNvSpPr/>
            <p:nvPr/>
          </p:nvSpPr>
          <p:spPr>
            <a:xfrm>
              <a:off x="7195425" y="380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54"/>
            <p:cNvSpPr/>
            <p:nvPr/>
          </p:nvSpPr>
          <p:spPr>
            <a:xfrm>
              <a:off x="7333025" y="380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54"/>
            <p:cNvSpPr/>
            <p:nvPr/>
          </p:nvSpPr>
          <p:spPr>
            <a:xfrm>
              <a:off x="7496525" y="382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54"/>
            <p:cNvSpPr/>
            <p:nvPr/>
          </p:nvSpPr>
          <p:spPr>
            <a:xfrm>
              <a:off x="759765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54"/>
            <p:cNvSpPr/>
            <p:nvPr/>
          </p:nvSpPr>
          <p:spPr>
            <a:xfrm>
              <a:off x="7707375" y="41397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54"/>
            <p:cNvSpPr/>
            <p:nvPr/>
          </p:nvSpPr>
          <p:spPr>
            <a:xfrm>
              <a:off x="7669425" y="4372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54"/>
            <p:cNvSpPr/>
            <p:nvPr/>
          </p:nvSpPr>
          <p:spPr>
            <a:xfrm>
              <a:off x="7597650" y="42322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54"/>
            <p:cNvSpPr/>
            <p:nvPr/>
          </p:nvSpPr>
          <p:spPr>
            <a:xfrm>
              <a:off x="7409150" y="40613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54"/>
            <p:cNvSpPr/>
            <p:nvPr/>
          </p:nvSpPr>
          <p:spPr>
            <a:xfrm>
              <a:off x="740915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54"/>
            <p:cNvSpPr/>
            <p:nvPr/>
          </p:nvSpPr>
          <p:spPr>
            <a:xfrm>
              <a:off x="7141725" y="36377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54"/>
            <p:cNvSpPr/>
            <p:nvPr/>
          </p:nvSpPr>
          <p:spPr>
            <a:xfrm>
              <a:off x="6920225" y="35624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49" name="Google Shape;1649;p154"/>
            <p:cNvCxnSpPr/>
            <p:nvPr/>
          </p:nvCxnSpPr>
          <p:spPr>
            <a:xfrm>
              <a:off x="6661850" y="3923638"/>
              <a:ext cx="860400" cy="791700"/>
            </a:xfrm>
            <a:prstGeom prst="straightConnector1">
              <a:avLst/>
            </a:prstGeom>
            <a:noFill/>
            <a:ln cap="flat" cmpd="sng" w="38100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50" name="Google Shape;1650;p154"/>
            <p:cNvSpPr/>
            <p:nvPr/>
          </p:nvSpPr>
          <p:spPr>
            <a:xfrm>
              <a:off x="4845350" y="3607875"/>
              <a:ext cx="1476900" cy="911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核技法</a:t>
              </a: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1651" name="Google Shape;1651;p154"/>
          <p:cNvSpPr txBox="1"/>
          <p:nvPr/>
        </p:nvSpPr>
        <p:spPr>
          <a:xfrm>
            <a:off x="4127200" y="2679775"/>
            <a:ext cx="30609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</a:rPr>
              <a:t>數字</a:t>
            </a:r>
            <a:r>
              <a:rPr lang="zh-CN" sz="2400">
                <a:solidFill>
                  <a:srgbClr val="0000FF"/>
                </a:solidFill>
              </a:rPr>
              <a:t>a</a:t>
            </a:r>
            <a:r>
              <a:rPr lang="zh-CN" sz="2400"/>
              <a:t>跟</a:t>
            </a:r>
            <a:r>
              <a:rPr lang="zh-CN" sz="2400">
                <a:solidFill>
                  <a:srgbClr val="0000FF"/>
                </a:solidFill>
              </a:rPr>
              <a:t>b</a:t>
            </a:r>
            <a:r>
              <a:rPr lang="zh-CN" sz="2400"/>
              <a:t>是什麼？</a:t>
            </a:r>
            <a:endParaRPr sz="2400"/>
          </a:p>
        </p:txBody>
      </p:sp>
      <p:grpSp>
        <p:nvGrpSpPr>
          <p:cNvPr id="1652" name="Google Shape;1652;p154"/>
          <p:cNvGrpSpPr/>
          <p:nvPr/>
        </p:nvGrpSpPr>
        <p:grpSpPr>
          <a:xfrm>
            <a:off x="476250" y="3150413"/>
            <a:ext cx="8191500" cy="1511263"/>
            <a:chOff x="476250" y="4900138"/>
            <a:chExt cx="8191500" cy="1511263"/>
          </a:xfrm>
        </p:grpSpPr>
        <p:sp>
          <p:nvSpPr>
            <p:cNvPr id="1653" name="Google Shape;1653;p154"/>
            <p:cNvSpPr/>
            <p:nvPr/>
          </p:nvSpPr>
          <p:spPr>
            <a:xfrm>
              <a:off x="721350" y="5120800"/>
              <a:ext cx="7946400" cy="1290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7F6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  <p:sp>
          <p:nvSpPr>
            <p:cNvPr id="1654" name="Google Shape;1654;p154"/>
            <p:cNvSpPr/>
            <p:nvPr/>
          </p:nvSpPr>
          <p:spPr>
            <a:xfrm>
              <a:off x="476250" y="4900138"/>
              <a:ext cx="2397900" cy="789600"/>
            </a:xfrm>
            <a:prstGeom prst="roundRect">
              <a:avLst>
                <a:gd fmla="val 16667" name="adj"/>
              </a:avLst>
            </a:prstGeom>
            <a:solidFill>
              <a:srgbClr val="7F6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>
                  <a:solidFill>
                    <a:srgbClr val="FFFFFF"/>
                  </a:solidFill>
                </a:rPr>
                <a:t>MultilayerPerceptron</a:t>
              </a:r>
              <a:br>
                <a:rPr lang="zh-CN" sz="3200">
                  <a:solidFill>
                    <a:srgbClr val="FFFFFF"/>
                  </a:solidFill>
                </a:rPr>
              </a:br>
              <a:r>
                <a:rPr lang="zh-CN" sz="2400">
                  <a:solidFill>
                    <a:srgbClr val="FFFFFF"/>
                  </a:solidFill>
                </a:rPr>
                <a:t>類神經網路預測</a:t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655" name="Google Shape;1655;p154"/>
            <p:cNvSpPr/>
            <p:nvPr/>
          </p:nvSpPr>
          <p:spPr>
            <a:xfrm>
              <a:off x="4457150" y="5353975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54"/>
            <p:cNvSpPr/>
            <p:nvPr/>
          </p:nvSpPr>
          <p:spPr>
            <a:xfrm>
              <a:off x="4457150" y="5671888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54"/>
            <p:cNvSpPr/>
            <p:nvPr/>
          </p:nvSpPr>
          <p:spPr>
            <a:xfrm>
              <a:off x="4457150" y="5989813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54"/>
            <p:cNvSpPr/>
            <p:nvPr/>
          </p:nvSpPr>
          <p:spPr>
            <a:xfrm>
              <a:off x="6669750" y="5353975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54"/>
            <p:cNvSpPr/>
            <p:nvPr/>
          </p:nvSpPr>
          <p:spPr>
            <a:xfrm>
              <a:off x="6669750" y="5671888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54"/>
            <p:cNvSpPr/>
            <p:nvPr/>
          </p:nvSpPr>
          <p:spPr>
            <a:xfrm>
              <a:off x="6669750" y="5989813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54"/>
            <p:cNvSpPr/>
            <p:nvPr/>
          </p:nvSpPr>
          <p:spPr>
            <a:xfrm>
              <a:off x="5563450" y="5198738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54"/>
            <p:cNvSpPr/>
            <p:nvPr/>
          </p:nvSpPr>
          <p:spPr>
            <a:xfrm>
              <a:off x="5563450" y="543921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54"/>
            <p:cNvSpPr/>
            <p:nvPr/>
          </p:nvSpPr>
          <p:spPr>
            <a:xfrm>
              <a:off x="5563450" y="5679688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54"/>
            <p:cNvSpPr/>
            <p:nvPr/>
          </p:nvSpPr>
          <p:spPr>
            <a:xfrm>
              <a:off x="5563450" y="592016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54"/>
            <p:cNvSpPr/>
            <p:nvPr/>
          </p:nvSpPr>
          <p:spPr>
            <a:xfrm>
              <a:off x="5563450" y="614506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66" name="Google Shape;1666;p154"/>
            <p:cNvCxnSpPr>
              <a:stCxn id="1655" idx="6"/>
              <a:endCxn id="1661" idx="2"/>
            </p:cNvCxnSpPr>
            <p:nvPr/>
          </p:nvCxnSpPr>
          <p:spPr>
            <a:xfrm flipH="1" rot="10800000">
              <a:off x="4645550" y="5293075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7" name="Google Shape;1667;p154"/>
            <p:cNvCxnSpPr>
              <a:stCxn id="1656" idx="6"/>
              <a:endCxn id="1662" idx="2"/>
            </p:cNvCxnSpPr>
            <p:nvPr/>
          </p:nvCxnSpPr>
          <p:spPr>
            <a:xfrm flipH="1" rot="10800000">
              <a:off x="4645550" y="5533288"/>
              <a:ext cx="918000" cy="23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8" name="Google Shape;1668;p154"/>
            <p:cNvCxnSpPr>
              <a:stCxn id="1657" idx="6"/>
              <a:endCxn id="1663" idx="2"/>
            </p:cNvCxnSpPr>
            <p:nvPr/>
          </p:nvCxnSpPr>
          <p:spPr>
            <a:xfrm flipH="1" rot="10800000">
              <a:off x="4645550" y="5773813"/>
              <a:ext cx="918000" cy="31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9" name="Google Shape;1669;p154"/>
            <p:cNvCxnSpPr>
              <a:stCxn id="1657" idx="6"/>
              <a:endCxn id="1664" idx="2"/>
            </p:cNvCxnSpPr>
            <p:nvPr/>
          </p:nvCxnSpPr>
          <p:spPr>
            <a:xfrm flipH="1" rot="10800000">
              <a:off x="4645550" y="6014413"/>
              <a:ext cx="918000" cy="6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0" name="Google Shape;1670;p154"/>
            <p:cNvCxnSpPr>
              <a:stCxn id="1657" idx="6"/>
              <a:endCxn id="1665" idx="2"/>
            </p:cNvCxnSpPr>
            <p:nvPr/>
          </p:nvCxnSpPr>
          <p:spPr>
            <a:xfrm>
              <a:off x="4645550" y="6084013"/>
              <a:ext cx="918000" cy="155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1" name="Google Shape;1671;p154"/>
            <p:cNvCxnSpPr>
              <a:stCxn id="1656" idx="6"/>
              <a:endCxn id="1664" idx="2"/>
            </p:cNvCxnSpPr>
            <p:nvPr/>
          </p:nvCxnSpPr>
          <p:spPr>
            <a:xfrm>
              <a:off x="4645550" y="5766088"/>
              <a:ext cx="918000" cy="24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2" name="Google Shape;1672;p154"/>
            <p:cNvCxnSpPr>
              <a:stCxn id="1656" idx="6"/>
              <a:endCxn id="1663" idx="2"/>
            </p:cNvCxnSpPr>
            <p:nvPr/>
          </p:nvCxnSpPr>
          <p:spPr>
            <a:xfrm>
              <a:off x="4645550" y="5766088"/>
              <a:ext cx="918000" cy="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3" name="Google Shape;1673;p154"/>
            <p:cNvCxnSpPr>
              <a:stCxn id="1655" idx="6"/>
              <a:endCxn id="1663" idx="2"/>
            </p:cNvCxnSpPr>
            <p:nvPr/>
          </p:nvCxnSpPr>
          <p:spPr>
            <a:xfrm>
              <a:off x="4645550" y="5448175"/>
              <a:ext cx="918000" cy="32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4" name="Google Shape;1674;p154"/>
            <p:cNvCxnSpPr>
              <a:stCxn id="1655" idx="6"/>
              <a:endCxn id="1662" idx="2"/>
            </p:cNvCxnSpPr>
            <p:nvPr/>
          </p:nvCxnSpPr>
          <p:spPr>
            <a:xfrm>
              <a:off x="4645550" y="5448175"/>
              <a:ext cx="918000" cy="8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5" name="Google Shape;1675;p154"/>
            <p:cNvCxnSpPr>
              <a:stCxn id="1656" idx="6"/>
              <a:endCxn id="1661" idx="2"/>
            </p:cNvCxnSpPr>
            <p:nvPr/>
          </p:nvCxnSpPr>
          <p:spPr>
            <a:xfrm flipH="1" rot="10800000">
              <a:off x="4645550" y="529298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6" name="Google Shape;1676;p154"/>
            <p:cNvCxnSpPr>
              <a:stCxn id="1656" idx="6"/>
              <a:endCxn id="1665" idx="2"/>
            </p:cNvCxnSpPr>
            <p:nvPr/>
          </p:nvCxnSpPr>
          <p:spPr>
            <a:xfrm>
              <a:off x="4645550" y="576608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7" name="Google Shape;1677;p154"/>
            <p:cNvCxnSpPr>
              <a:stCxn id="1655" idx="6"/>
              <a:endCxn id="1664" idx="2"/>
            </p:cNvCxnSpPr>
            <p:nvPr/>
          </p:nvCxnSpPr>
          <p:spPr>
            <a:xfrm>
              <a:off x="4645550" y="5448175"/>
              <a:ext cx="918000" cy="566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8" name="Google Shape;1678;p154"/>
            <p:cNvCxnSpPr>
              <a:stCxn id="1657" idx="6"/>
              <a:endCxn id="1661" idx="2"/>
            </p:cNvCxnSpPr>
            <p:nvPr/>
          </p:nvCxnSpPr>
          <p:spPr>
            <a:xfrm flipH="1" rot="10800000">
              <a:off x="4645550" y="5292913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9" name="Google Shape;1679;p154"/>
            <p:cNvCxnSpPr>
              <a:stCxn id="1657" idx="6"/>
              <a:endCxn id="1662" idx="2"/>
            </p:cNvCxnSpPr>
            <p:nvPr/>
          </p:nvCxnSpPr>
          <p:spPr>
            <a:xfrm flipH="1" rot="10800000">
              <a:off x="4645550" y="5533513"/>
              <a:ext cx="918000" cy="55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0" name="Google Shape;1680;p154"/>
            <p:cNvCxnSpPr>
              <a:stCxn id="1655" idx="6"/>
              <a:endCxn id="1665" idx="2"/>
            </p:cNvCxnSpPr>
            <p:nvPr/>
          </p:nvCxnSpPr>
          <p:spPr>
            <a:xfrm>
              <a:off x="4645550" y="5448175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1" name="Google Shape;1681;p154"/>
            <p:cNvCxnSpPr>
              <a:stCxn id="1661" idx="6"/>
              <a:endCxn id="1658" idx="2"/>
            </p:cNvCxnSpPr>
            <p:nvPr/>
          </p:nvCxnSpPr>
          <p:spPr>
            <a:xfrm>
              <a:off x="5751850" y="5292938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2" name="Google Shape;1682;p154"/>
            <p:cNvCxnSpPr>
              <a:stCxn id="1662" idx="6"/>
              <a:endCxn id="1658" idx="2"/>
            </p:cNvCxnSpPr>
            <p:nvPr/>
          </p:nvCxnSpPr>
          <p:spPr>
            <a:xfrm flipH="1" rot="10800000">
              <a:off x="5751850" y="5448213"/>
              <a:ext cx="918000" cy="8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154"/>
            <p:cNvCxnSpPr>
              <a:stCxn id="1663" idx="6"/>
              <a:endCxn id="1658" idx="2"/>
            </p:cNvCxnSpPr>
            <p:nvPr/>
          </p:nvCxnSpPr>
          <p:spPr>
            <a:xfrm flipH="1" rot="10800000">
              <a:off x="5751850" y="5448088"/>
              <a:ext cx="918000" cy="32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4" name="Google Shape;1684;p154"/>
            <p:cNvCxnSpPr>
              <a:stCxn id="1664" idx="6"/>
              <a:endCxn id="1658" idx="2"/>
            </p:cNvCxnSpPr>
            <p:nvPr/>
          </p:nvCxnSpPr>
          <p:spPr>
            <a:xfrm flipH="1" rot="10800000">
              <a:off x="5751850" y="5448263"/>
              <a:ext cx="918000" cy="566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5" name="Google Shape;1685;p154"/>
            <p:cNvCxnSpPr>
              <a:stCxn id="1665" idx="6"/>
              <a:endCxn id="1658" idx="2"/>
            </p:cNvCxnSpPr>
            <p:nvPr/>
          </p:nvCxnSpPr>
          <p:spPr>
            <a:xfrm flipH="1" rot="10800000">
              <a:off x="5751850" y="5448163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6" name="Google Shape;1686;p154"/>
            <p:cNvCxnSpPr>
              <a:stCxn id="1661" idx="6"/>
              <a:endCxn id="1659" idx="2"/>
            </p:cNvCxnSpPr>
            <p:nvPr/>
          </p:nvCxnSpPr>
          <p:spPr>
            <a:xfrm>
              <a:off x="5751850" y="529293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7" name="Google Shape;1687;p154"/>
            <p:cNvCxnSpPr>
              <a:stCxn id="1661" idx="6"/>
              <a:endCxn id="1660" idx="2"/>
            </p:cNvCxnSpPr>
            <p:nvPr/>
          </p:nvCxnSpPr>
          <p:spPr>
            <a:xfrm>
              <a:off x="5751850" y="5292938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8" name="Google Shape;1688;p154"/>
            <p:cNvCxnSpPr>
              <a:stCxn id="1662" idx="6"/>
              <a:endCxn id="1659" idx="2"/>
            </p:cNvCxnSpPr>
            <p:nvPr/>
          </p:nvCxnSpPr>
          <p:spPr>
            <a:xfrm>
              <a:off x="5751850" y="5533413"/>
              <a:ext cx="918000" cy="23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9" name="Google Shape;1689;p154"/>
            <p:cNvCxnSpPr>
              <a:stCxn id="1662" idx="6"/>
              <a:endCxn id="1660" idx="2"/>
            </p:cNvCxnSpPr>
            <p:nvPr/>
          </p:nvCxnSpPr>
          <p:spPr>
            <a:xfrm>
              <a:off x="5751850" y="5533413"/>
              <a:ext cx="918000" cy="55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154"/>
            <p:cNvCxnSpPr>
              <a:stCxn id="1663" idx="6"/>
              <a:endCxn id="1660" idx="2"/>
            </p:cNvCxnSpPr>
            <p:nvPr/>
          </p:nvCxnSpPr>
          <p:spPr>
            <a:xfrm>
              <a:off x="5751850" y="5773888"/>
              <a:ext cx="918000" cy="31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154"/>
            <p:cNvCxnSpPr>
              <a:stCxn id="1663" idx="6"/>
              <a:endCxn id="1659" idx="2"/>
            </p:cNvCxnSpPr>
            <p:nvPr/>
          </p:nvCxnSpPr>
          <p:spPr>
            <a:xfrm flipH="1" rot="10800000">
              <a:off x="5751850" y="5766088"/>
              <a:ext cx="918000" cy="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154"/>
            <p:cNvCxnSpPr>
              <a:stCxn id="1664" idx="6"/>
              <a:endCxn id="1660" idx="2"/>
            </p:cNvCxnSpPr>
            <p:nvPr/>
          </p:nvCxnSpPr>
          <p:spPr>
            <a:xfrm>
              <a:off x="5751850" y="6014363"/>
              <a:ext cx="918000" cy="6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154"/>
            <p:cNvCxnSpPr>
              <a:stCxn id="1664" idx="6"/>
              <a:endCxn id="1659" idx="2"/>
            </p:cNvCxnSpPr>
            <p:nvPr/>
          </p:nvCxnSpPr>
          <p:spPr>
            <a:xfrm flipH="1" rot="10800000">
              <a:off x="5751850" y="5765963"/>
              <a:ext cx="918000" cy="24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154"/>
            <p:cNvCxnSpPr>
              <a:stCxn id="1665" idx="6"/>
              <a:endCxn id="1660" idx="2"/>
            </p:cNvCxnSpPr>
            <p:nvPr/>
          </p:nvCxnSpPr>
          <p:spPr>
            <a:xfrm flipH="1" rot="10800000">
              <a:off x="5751850" y="6084163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154"/>
            <p:cNvCxnSpPr>
              <a:stCxn id="1665" idx="6"/>
              <a:endCxn id="1659" idx="2"/>
            </p:cNvCxnSpPr>
            <p:nvPr/>
          </p:nvCxnSpPr>
          <p:spPr>
            <a:xfrm flipH="1" rot="10800000">
              <a:off x="5751850" y="5766163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6" name="Google Shape;1696;p154"/>
            <p:cNvSpPr/>
            <p:nvPr/>
          </p:nvSpPr>
          <p:spPr>
            <a:xfrm>
              <a:off x="3309375" y="5530600"/>
              <a:ext cx="918000" cy="486600"/>
            </a:xfrm>
            <a:prstGeom prst="roundRect">
              <a:avLst>
                <a:gd fmla="val 16667" name="adj"/>
              </a:avLst>
            </a:prstGeom>
            <a:solidFill>
              <a:srgbClr val="274E13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輸入</a:t>
              </a:r>
              <a:endParaRPr baseline="30000" sz="2400">
                <a:solidFill>
                  <a:srgbClr val="FFFFFF"/>
                </a:solidFill>
              </a:endParaRPr>
            </a:p>
          </p:txBody>
        </p:sp>
        <p:sp>
          <p:nvSpPr>
            <p:cNvPr id="1697" name="Google Shape;1697;p154"/>
            <p:cNvSpPr/>
            <p:nvPr/>
          </p:nvSpPr>
          <p:spPr>
            <a:xfrm>
              <a:off x="7087925" y="5530600"/>
              <a:ext cx="918000" cy="486600"/>
            </a:xfrm>
            <a:prstGeom prst="roundRect">
              <a:avLst>
                <a:gd fmla="val 16667" name="adj"/>
              </a:avLst>
            </a:prstGeom>
            <a:solidFill>
              <a:srgbClr val="98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輸出</a:t>
              </a:r>
              <a:endParaRPr baseline="30000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04" name="Google Shape;1704;p1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如何預測未知的未來？</a:t>
            </a:r>
            <a:endParaRPr/>
          </a:p>
        </p:txBody>
      </p:sp>
      <p:sp>
        <p:nvSpPr>
          <p:cNvPr id="1705" name="Google Shape;1705;p15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06" name="Google Shape;1706;p155"/>
          <p:cNvGraphicFramePr/>
          <p:nvPr/>
        </p:nvGraphicFramePr>
        <p:xfrm>
          <a:off x="3180850" y="227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327400"/>
                <a:gridCol w="1103725"/>
                <a:gridCol w="810100"/>
                <a:gridCol w="737850"/>
                <a:gridCol w="745900"/>
                <a:gridCol w="761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374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707" name="Google Shape;1707;p155"/>
          <p:cNvCxnSpPr/>
          <p:nvPr/>
        </p:nvCxnSpPr>
        <p:spPr>
          <a:xfrm flipH="1">
            <a:off x="482325" y="3849950"/>
            <a:ext cx="81162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8" name="Google Shape;1708;p155"/>
          <p:cNvSpPr txBox="1"/>
          <p:nvPr/>
        </p:nvSpPr>
        <p:spPr>
          <a:xfrm>
            <a:off x="476250" y="339167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有觀察資料</a:t>
            </a:r>
            <a:endParaRPr sz="2400"/>
          </a:p>
        </p:txBody>
      </p:sp>
      <p:sp>
        <p:nvSpPr>
          <p:cNvPr id="1709" name="Google Shape;1709;p155"/>
          <p:cNvSpPr txBox="1"/>
          <p:nvPr/>
        </p:nvSpPr>
        <p:spPr>
          <a:xfrm>
            <a:off x="2020750" y="40065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Step-1</a:t>
            </a:r>
            <a:endParaRPr sz="1800"/>
          </a:p>
        </p:txBody>
      </p:sp>
      <p:sp>
        <p:nvSpPr>
          <p:cNvPr id="1710" name="Google Shape;1710;p155"/>
          <p:cNvSpPr txBox="1"/>
          <p:nvPr/>
        </p:nvSpPr>
        <p:spPr>
          <a:xfrm>
            <a:off x="2001825" y="44348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Step-2</a:t>
            </a:r>
            <a:endParaRPr sz="1800"/>
          </a:p>
        </p:txBody>
      </p:sp>
      <p:sp>
        <p:nvSpPr>
          <p:cNvPr id="1711" name="Google Shape;1711;p155"/>
          <p:cNvSpPr txBox="1"/>
          <p:nvPr/>
        </p:nvSpPr>
        <p:spPr>
          <a:xfrm>
            <a:off x="2020750" y="490047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Step-3</a:t>
            </a:r>
            <a:endParaRPr sz="1800"/>
          </a:p>
        </p:txBody>
      </p:sp>
      <p:sp>
        <p:nvSpPr>
          <p:cNvPr id="1712" name="Google Shape;1712;p155"/>
          <p:cNvSpPr txBox="1"/>
          <p:nvPr/>
        </p:nvSpPr>
        <p:spPr>
          <a:xfrm>
            <a:off x="2020750" y="5371300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Step-4</a:t>
            </a:r>
            <a:endParaRPr sz="1800"/>
          </a:p>
        </p:txBody>
      </p:sp>
      <p:sp>
        <p:nvSpPr>
          <p:cNvPr id="1713" name="Google Shape;1713;p155"/>
          <p:cNvSpPr txBox="1"/>
          <p:nvPr/>
        </p:nvSpPr>
        <p:spPr>
          <a:xfrm>
            <a:off x="55935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Step-1</a:t>
            </a:r>
            <a:endParaRPr sz="1600"/>
          </a:p>
        </p:txBody>
      </p:sp>
      <p:sp>
        <p:nvSpPr>
          <p:cNvPr id="1714" name="Google Shape;1714;p155"/>
          <p:cNvSpPr txBox="1"/>
          <p:nvPr/>
        </p:nvSpPr>
        <p:spPr>
          <a:xfrm>
            <a:off x="636917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Step-2</a:t>
            </a:r>
            <a:endParaRPr sz="1600"/>
          </a:p>
        </p:txBody>
      </p:sp>
      <p:sp>
        <p:nvSpPr>
          <p:cNvPr id="1715" name="Google Shape;1715;p155"/>
          <p:cNvSpPr txBox="1"/>
          <p:nvPr/>
        </p:nvSpPr>
        <p:spPr>
          <a:xfrm>
            <a:off x="7125900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Step-3</a:t>
            </a:r>
            <a:endParaRPr sz="1600"/>
          </a:p>
        </p:txBody>
      </p:sp>
      <p:sp>
        <p:nvSpPr>
          <p:cNvPr id="1716" name="Google Shape;1716;p155"/>
          <p:cNvSpPr txBox="1"/>
          <p:nvPr/>
        </p:nvSpPr>
        <p:spPr>
          <a:xfrm>
            <a:off x="78921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Step-4</a:t>
            </a:r>
            <a:endParaRPr sz="1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23" name="Google Shape;1723;p1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Dynamic Prediction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動態預測</a:t>
            </a:r>
            <a:endParaRPr/>
          </a:p>
        </p:txBody>
      </p:sp>
      <p:sp>
        <p:nvSpPr>
          <p:cNvPr id="1724" name="Google Shape;1724;p15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25" name="Google Shape;1725;p156"/>
          <p:cNvGraphicFramePr/>
          <p:nvPr/>
        </p:nvGraphicFramePr>
        <p:xfrm>
          <a:off x="3180850" y="227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327400"/>
                <a:gridCol w="1103725"/>
                <a:gridCol w="810100"/>
                <a:gridCol w="737850"/>
                <a:gridCol w="745900"/>
                <a:gridCol w="761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374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1388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1388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1388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837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837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cxnSp>
        <p:nvCxnSpPr>
          <p:cNvPr id="1726" name="Google Shape;1726;p156"/>
          <p:cNvCxnSpPr/>
          <p:nvPr/>
        </p:nvCxnSpPr>
        <p:spPr>
          <a:xfrm flipH="1">
            <a:off x="482325" y="3849950"/>
            <a:ext cx="81162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7" name="Google Shape;1727;p156"/>
          <p:cNvSpPr txBox="1"/>
          <p:nvPr/>
        </p:nvSpPr>
        <p:spPr>
          <a:xfrm>
            <a:off x="476250" y="339167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有觀察資料</a:t>
            </a:r>
            <a:endParaRPr sz="2400"/>
          </a:p>
        </p:txBody>
      </p:sp>
      <p:sp>
        <p:nvSpPr>
          <p:cNvPr id="1728" name="Google Shape;1728;p156"/>
          <p:cNvSpPr txBox="1"/>
          <p:nvPr/>
        </p:nvSpPr>
        <p:spPr>
          <a:xfrm>
            <a:off x="476250" y="400652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未知資料</a:t>
            </a:r>
            <a:endParaRPr sz="2400"/>
          </a:p>
        </p:txBody>
      </p:sp>
      <p:sp>
        <p:nvSpPr>
          <p:cNvPr id="1729" name="Google Shape;1729;p156"/>
          <p:cNvSpPr txBox="1"/>
          <p:nvPr/>
        </p:nvSpPr>
        <p:spPr>
          <a:xfrm>
            <a:off x="2020750" y="40065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Step-1</a:t>
            </a:r>
            <a:endParaRPr sz="1800"/>
          </a:p>
        </p:txBody>
      </p:sp>
      <p:sp>
        <p:nvSpPr>
          <p:cNvPr id="1730" name="Google Shape;1730;p156"/>
          <p:cNvSpPr txBox="1"/>
          <p:nvPr/>
        </p:nvSpPr>
        <p:spPr>
          <a:xfrm>
            <a:off x="2001825" y="44348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Step-2</a:t>
            </a:r>
            <a:endParaRPr sz="1800"/>
          </a:p>
        </p:txBody>
      </p:sp>
      <p:sp>
        <p:nvSpPr>
          <p:cNvPr id="1731" name="Google Shape;1731;p156"/>
          <p:cNvSpPr txBox="1"/>
          <p:nvPr/>
        </p:nvSpPr>
        <p:spPr>
          <a:xfrm>
            <a:off x="2020750" y="490047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Step-3</a:t>
            </a:r>
            <a:endParaRPr sz="1800"/>
          </a:p>
        </p:txBody>
      </p:sp>
      <p:sp>
        <p:nvSpPr>
          <p:cNvPr id="1732" name="Google Shape;1732;p156"/>
          <p:cNvSpPr txBox="1"/>
          <p:nvPr/>
        </p:nvSpPr>
        <p:spPr>
          <a:xfrm>
            <a:off x="2020750" y="5371300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Step-4</a:t>
            </a:r>
            <a:endParaRPr sz="1800"/>
          </a:p>
        </p:txBody>
      </p:sp>
      <p:sp>
        <p:nvSpPr>
          <p:cNvPr id="1733" name="Google Shape;1733;p156"/>
          <p:cNvSpPr txBox="1"/>
          <p:nvPr/>
        </p:nvSpPr>
        <p:spPr>
          <a:xfrm>
            <a:off x="55935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Step-1</a:t>
            </a:r>
            <a:endParaRPr sz="1600"/>
          </a:p>
        </p:txBody>
      </p:sp>
      <p:sp>
        <p:nvSpPr>
          <p:cNvPr id="1734" name="Google Shape;1734;p156"/>
          <p:cNvSpPr txBox="1"/>
          <p:nvPr/>
        </p:nvSpPr>
        <p:spPr>
          <a:xfrm>
            <a:off x="636917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Step-2</a:t>
            </a:r>
            <a:endParaRPr sz="1600"/>
          </a:p>
        </p:txBody>
      </p:sp>
      <p:sp>
        <p:nvSpPr>
          <p:cNvPr id="1735" name="Google Shape;1735;p156"/>
          <p:cNvSpPr txBox="1"/>
          <p:nvPr/>
        </p:nvSpPr>
        <p:spPr>
          <a:xfrm>
            <a:off x="7125900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Step-3</a:t>
            </a:r>
            <a:endParaRPr sz="1600"/>
          </a:p>
        </p:txBody>
      </p:sp>
      <p:sp>
        <p:nvSpPr>
          <p:cNvPr id="1736" name="Google Shape;1736;p156"/>
          <p:cNvSpPr txBox="1"/>
          <p:nvPr/>
        </p:nvSpPr>
        <p:spPr>
          <a:xfrm>
            <a:off x="78921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Step-4</a:t>
            </a:r>
            <a:endParaRPr sz="1600"/>
          </a:p>
        </p:txBody>
      </p:sp>
      <p:sp>
        <p:nvSpPr>
          <p:cNvPr id="1737" name="Google Shape;1737;p156"/>
          <p:cNvSpPr/>
          <p:nvPr/>
        </p:nvSpPr>
        <p:spPr>
          <a:xfrm>
            <a:off x="4081675" y="5688200"/>
            <a:ext cx="2940300" cy="735000"/>
          </a:xfrm>
          <a:prstGeom prst="wedgeRoundRectCallout">
            <a:avLst>
              <a:gd fmla="val 30175" name="adj1"/>
              <a:gd fmla="val -22540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用預測值作為觀察值，預測下一步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38" name="Google Shape;1738;p156"/>
          <p:cNvSpPr/>
          <p:nvPr/>
        </p:nvSpPr>
        <p:spPr>
          <a:xfrm>
            <a:off x="6369175" y="405690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39" name="Google Shape;1739;p156"/>
          <p:cNvSpPr/>
          <p:nvPr/>
        </p:nvSpPr>
        <p:spPr>
          <a:xfrm>
            <a:off x="7069175" y="455850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40" name="Google Shape;1740;p156"/>
          <p:cNvSpPr/>
          <p:nvPr/>
        </p:nvSpPr>
        <p:spPr>
          <a:xfrm>
            <a:off x="7797525" y="499835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1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48" name="Google Shape;1748;p157"/>
          <p:cNvSpPr txBox="1"/>
          <p:nvPr>
            <p:ph type="title"/>
          </p:nvPr>
        </p:nvSpPr>
        <p:spPr>
          <a:xfrm>
            <a:off x="3964800" y="1169675"/>
            <a:ext cx="47031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歷史資料...</a:t>
            </a:r>
            <a:br>
              <a:rPr lang="zh-CN"/>
            </a:br>
            <a:r>
              <a:rPr lang="zh-CN"/>
              <a:t>  只有滯後時間嗎？</a:t>
            </a:r>
            <a:endParaRPr/>
          </a:p>
        </p:txBody>
      </p:sp>
      <p:sp>
        <p:nvSpPr>
          <p:cNvPr id="1749" name="Google Shape;1749;p15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56" name="Google Shape;1756;p1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時間序列的特徵</a:t>
            </a:r>
            <a:endParaRPr/>
          </a:p>
        </p:txBody>
      </p:sp>
      <p:pic>
        <p:nvPicPr>
          <p:cNvPr id="1757" name="Google Shape;1757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274" y="3048450"/>
            <a:ext cx="4417450" cy="30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158"/>
          <p:cNvSpPr/>
          <p:nvPr/>
        </p:nvSpPr>
        <p:spPr>
          <a:xfrm>
            <a:off x="3947450" y="2185650"/>
            <a:ext cx="1751700" cy="10152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rgbClr val="FFFFFF"/>
                </a:solidFill>
              </a:rPr>
              <a:t>periodicity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59" name="Google Shape;1759;p158"/>
          <p:cNvSpPr/>
          <p:nvPr/>
        </p:nvSpPr>
        <p:spPr>
          <a:xfrm>
            <a:off x="7166950" y="3938900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trend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趨勢性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60" name="Google Shape;1760;p158"/>
          <p:cNvSpPr/>
          <p:nvPr/>
        </p:nvSpPr>
        <p:spPr>
          <a:xfrm>
            <a:off x="476250" y="3938900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61" name="Google Shape;1761;p158"/>
          <p:cNvSpPr/>
          <p:nvPr/>
        </p:nvSpPr>
        <p:spPr>
          <a:xfrm>
            <a:off x="6780725" y="419705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2" name="Google Shape;1762;p158"/>
          <p:cNvSpPr/>
          <p:nvPr/>
        </p:nvSpPr>
        <p:spPr>
          <a:xfrm flipH="1">
            <a:off x="1966150" y="419705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3" name="Google Shape;1763;p158"/>
          <p:cNvSpPr/>
          <p:nvPr/>
        </p:nvSpPr>
        <p:spPr>
          <a:xfrm flipH="1" rot="5400000">
            <a:off x="4581950" y="31193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59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最大滯後長度：</a:t>
            </a:r>
            <a:r>
              <a:rPr b="1" lang="zh-CN" sz="3600">
                <a:solidFill>
                  <a:srgbClr val="0000FF"/>
                </a:solidFill>
              </a:rPr>
              <a:t>2</a:t>
            </a:r>
            <a:endParaRPr b="1" sz="3600">
              <a:solidFill>
                <a:srgbClr val="0000FF"/>
              </a:solidFill>
            </a:endParaRPr>
          </a:p>
        </p:txBody>
      </p:sp>
      <p:sp>
        <p:nvSpPr>
          <p:cNvPr id="1770" name="Google Shape;1770;p159"/>
          <p:cNvSpPr/>
          <p:nvPr/>
        </p:nvSpPr>
        <p:spPr>
          <a:xfrm>
            <a:off x="1091125" y="2695875"/>
            <a:ext cx="4603500" cy="917700"/>
          </a:xfrm>
          <a:prstGeom prst="rightArrowCallout">
            <a:avLst>
              <a:gd fmla="val 31966" name="adj1"/>
              <a:gd fmla="val 29383" name="adj2"/>
              <a:gd fmla="val 25781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1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72" name="Google Shape;1772;p15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lag</a:t>
            </a:r>
            <a:br>
              <a:rPr lang="zh-CN"/>
            </a:br>
            <a:r>
              <a:rPr lang="zh-CN"/>
              <a:t>滯後性</a:t>
            </a:r>
            <a:endParaRPr/>
          </a:p>
        </p:txBody>
      </p:sp>
      <p:sp>
        <p:nvSpPr>
          <p:cNvPr id="1773" name="Google Shape;1773;p15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59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最大滯後長度：</a:t>
            </a:r>
            <a:r>
              <a:rPr b="1" lang="zh-CN" sz="3600">
                <a:solidFill>
                  <a:srgbClr val="0000FF"/>
                </a:solidFill>
              </a:rPr>
              <a:t>4</a:t>
            </a:r>
            <a:endParaRPr/>
          </a:p>
        </p:txBody>
      </p:sp>
      <p:sp>
        <p:nvSpPr>
          <p:cNvPr id="1775" name="Google Shape;1775;p159"/>
          <p:cNvSpPr/>
          <p:nvPr/>
        </p:nvSpPr>
        <p:spPr>
          <a:xfrm>
            <a:off x="5922877" y="2889825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Step-1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6" name="Google Shape;1776;p159"/>
          <p:cNvSpPr/>
          <p:nvPr/>
        </p:nvSpPr>
        <p:spPr>
          <a:xfrm>
            <a:off x="3398750" y="2861777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Lag-1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7" name="Google Shape;1777;p159"/>
          <p:cNvSpPr/>
          <p:nvPr/>
        </p:nvSpPr>
        <p:spPr>
          <a:xfrm>
            <a:off x="1379850" y="2861777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Lag-2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8" name="Google Shape;1778;p159"/>
          <p:cNvSpPr txBox="1"/>
          <p:nvPr/>
        </p:nvSpPr>
        <p:spPr>
          <a:xfrm>
            <a:off x="2885950" y="2939475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79" name="Google Shape;1779;p159"/>
          <p:cNvSpPr/>
          <p:nvPr/>
        </p:nvSpPr>
        <p:spPr>
          <a:xfrm>
            <a:off x="533400" y="5193150"/>
            <a:ext cx="6513900" cy="917700"/>
          </a:xfrm>
          <a:prstGeom prst="rightArrowCallout">
            <a:avLst>
              <a:gd fmla="val 31966" name="adj1"/>
              <a:gd fmla="val 29383" name="adj2"/>
              <a:gd fmla="val 25781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159"/>
          <p:cNvSpPr/>
          <p:nvPr/>
        </p:nvSpPr>
        <p:spPr>
          <a:xfrm>
            <a:off x="7157552" y="5337450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Step-1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81" name="Google Shape;1781;p159"/>
          <p:cNvSpPr/>
          <p:nvPr/>
        </p:nvSpPr>
        <p:spPr>
          <a:xfrm>
            <a:off x="5190634" y="5359050"/>
            <a:ext cx="12033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2" name="Google Shape;1782;p159"/>
          <p:cNvSpPr/>
          <p:nvPr/>
        </p:nvSpPr>
        <p:spPr>
          <a:xfrm>
            <a:off x="368807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3" name="Google Shape;1783;p159"/>
          <p:cNvSpPr txBox="1"/>
          <p:nvPr/>
        </p:nvSpPr>
        <p:spPr>
          <a:xfrm>
            <a:off x="475172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84" name="Google Shape;1784;p159"/>
          <p:cNvSpPr/>
          <p:nvPr/>
        </p:nvSpPr>
        <p:spPr>
          <a:xfrm>
            <a:off x="220172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5" name="Google Shape;1785;p159"/>
          <p:cNvSpPr txBox="1"/>
          <p:nvPr/>
        </p:nvSpPr>
        <p:spPr>
          <a:xfrm>
            <a:off x="326537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86" name="Google Shape;1786;p159"/>
          <p:cNvSpPr/>
          <p:nvPr/>
        </p:nvSpPr>
        <p:spPr>
          <a:xfrm>
            <a:off x="71537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7" name="Google Shape;1787;p159"/>
          <p:cNvSpPr txBox="1"/>
          <p:nvPr/>
        </p:nvSpPr>
        <p:spPr>
          <a:xfrm>
            <a:off x="177902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1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94" name="Google Shape;1794;p16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trend</a:t>
            </a:r>
            <a:br>
              <a:rPr lang="zh-CN"/>
            </a:br>
            <a:r>
              <a:rPr lang="zh-CN"/>
              <a:t>趨勢性 (1/2)</a:t>
            </a:r>
            <a:endParaRPr/>
          </a:p>
        </p:txBody>
      </p:sp>
      <p:sp>
        <p:nvSpPr>
          <p:cNvPr id="1795" name="Google Shape;1795;p160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6" name="Google Shape;179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013" y="1943975"/>
            <a:ext cx="6297975" cy="4412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7" name="Google Shape;1797;p160"/>
          <p:cNvCxnSpPr/>
          <p:nvPr/>
        </p:nvCxnSpPr>
        <p:spPr>
          <a:xfrm>
            <a:off x="2544550" y="4039125"/>
            <a:ext cx="5155200" cy="27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8" name="Google Shape;1798;p160"/>
          <p:cNvSpPr/>
          <p:nvPr/>
        </p:nvSpPr>
        <p:spPr>
          <a:xfrm>
            <a:off x="7110800" y="3170400"/>
            <a:ext cx="1639200" cy="517200"/>
          </a:xfrm>
          <a:prstGeom prst="wedgeRoundRectCallout">
            <a:avLst>
              <a:gd fmla="val -35415" name="adj1"/>
              <a:gd fmla="val 14905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趨勢線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8"/>
          <p:cNvSpPr/>
          <p:nvPr/>
        </p:nvSpPr>
        <p:spPr>
          <a:xfrm>
            <a:off x="908550" y="1793625"/>
            <a:ext cx="7366500" cy="41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90" name="Google Shape;690;p9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入館人次歷史統計記錄</a:t>
            </a:r>
            <a:endParaRPr/>
          </a:p>
        </p:txBody>
      </p:sp>
      <p:pic>
        <p:nvPicPr>
          <p:cNvPr id="692" name="Google Shape;692;p98"/>
          <p:cNvPicPr preferRelativeResize="0"/>
          <p:nvPr/>
        </p:nvPicPr>
        <p:blipFill rotWithShape="1">
          <a:blip r:embed="rId3">
            <a:alphaModFix/>
          </a:blip>
          <a:srcRect b="0" l="0" r="-23854" t="0"/>
          <a:stretch/>
        </p:blipFill>
        <p:spPr>
          <a:xfrm>
            <a:off x="857250" y="1783075"/>
            <a:ext cx="7366501" cy="41677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93" name="Google Shape;693;p98"/>
          <p:cNvGrpSpPr/>
          <p:nvPr/>
        </p:nvGrpSpPr>
        <p:grpSpPr>
          <a:xfrm>
            <a:off x="1126557" y="4708110"/>
            <a:ext cx="1593459" cy="1593459"/>
            <a:chOff x="6311449" y="2137175"/>
            <a:chExt cx="1920525" cy="1920525"/>
          </a:xfrm>
        </p:grpSpPr>
        <p:pic>
          <p:nvPicPr>
            <p:cNvPr id="694" name="Google Shape;694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200"/>
                <a:t>七月</a:t>
              </a:r>
              <a:endParaRPr b="1" sz="4200"/>
            </a:p>
          </p:txBody>
        </p:sp>
      </p:grpSp>
      <p:grpSp>
        <p:nvGrpSpPr>
          <p:cNvPr id="696" name="Google Shape;696;p98"/>
          <p:cNvGrpSpPr/>
          <p:nvPr/>
        </p:nvGrpSpPr>
        <p:grpSpPr>
          <a:xfrm>
            <a:off x="6364545" y="4585035"/>
            <a:ext cx="1593459" cy="1593459"/>
            <a:chOff x="6311449" y="2137175"/>
            <a:chExt cx="1920525" cy="1920525"/>
          </a:xfrm>
        </p:grpSpPr>
        <p:pic>
          <p:nvPicPr>
            <p:cNvPr id="697" name="Google Shape;697;p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200"/>
                <a:t>八</a:t>
              </a:r>
              <a:r>
                <a:rPr b="1" lang="zh-CN" sz="4200"/>
                <a:t>月</a:t>
              </a:r>
              <a:endParaRPr b="1" sz="4200"/>
            </a:p>
          </p:txBody>
        </p:sp>
      </p:grpSp>
      <p:pic>
        <p:nvPicPr>
          <p:cNvPr descr="slide question block super mario" id="699" name="Google Shape;699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8850" y="3081154"/>
            <a:ext cx="1344850" cy="13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05" name="Google Shape;1805;p16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trend</a:t>
            </a:r>
            <a:br>
              <a:rPr lang="zh-CN"/>
            </a:br>
            <a:r>
              <a:rPr lang="zh-CN"/>
              <a:t>趨勢性 (2/2)</a:t>
            </a:r>
            <a:endParaRPr/>
          </a:p>
        </p:txBody>
      </p:sp>
      <p:sp>
        <p:nvSpPr>
          <p:cNvPr id="1806" name="Google Shape;1806;p16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07" name="Google Shape;1807;p161"/>
          <p:cNvGraphicFramePr/>
          <p:nvPr/>
        </p:nvGraphicFramePr>
        <p:xfrm>
          <a:off x="1715350" y="309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1949-01-01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以來的天數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25020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808" name="Google Shape;1808;p161"/>
          <p:cNvSpPr/>
          <p:nvPr/>
        </p:nvSpPr>
        <p:spPr>
          <a:xfrm>
            <a:off x="3429000" y="3099525"/>
            <a:ext cx="1986900" cy="27201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09" name="Google Shape;1809;p161"/>
          <p:cNvSpPr/>
          <p:nvPr/>
        </p:nvSpPr>
        <p:spPr>
          <a:xfrm>
            <a:off x="3110700" y="31704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0" name="Google Shape;1810;p161"/>
          <p:cNvSpPr/>
          <p:nvPr/>
        </p:nvSpPr>
        <p:spPr>
          <a:xfrm>
            <a:off x="2504100" y="22812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11" name="Google Shape;1811;p161"/>
          <p:cNvSpPr/>
          <p:nvPr/>
        </p:nvSpPr>
        <p:spPr>
          <a:xfrm>
            <a:off x="4736500" y="22812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12" name="Google Shape;1812;p161"/>
          <p:cNvSpPr/>
          <p:nvPr/>
        </p:nvSpPr>
        <p:spPr>
          <a:xfrm>
            <a:off x="5239075" y="31704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19" name="Google Shape;1819;p1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(1/3)</a:t>
            </a:r>
            <a:endParaRPr/>
          </a:p>
        </p:txBody>
      </p:sp>
      <p:sp>
        <p:nvSpPr>
          <p:cNvPr id="1820" name="Google Shape;1820;p16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1" name="Google Shape;1821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938" y="2034125"/>
            <a:ext cx="6014125" cy="42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62"/>
          <p:cNvSpPr/>
          <p:nvPr/>
        </p:nvSpPr>
        <p:spPr>
          <a:xfrm rot="5400000">
            <a:off x="3240975" y="1658425"/>
            <a:ext cx="214500" cy="1092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162"/>
          <p:cNvSpPr/>
          <p:nvPr/>
        </p:nvSpPr>
        <p:spPr>
          <a:xfrm rot="5400000">
            <a:off x="436277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62"/>
          <p:cNvSpPr/>
          <p:nvPr/>
        </p:nvSpPr>
        <p:spPr>
          <a:xfrm rot="5400000">
            <a:off x="546342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62"/>
          <p:cNvSpPr/>
          <p:nvPr/>
        </p:nvSpPr>
        <p:spPr>
          <a:xfrm rot="5400000">
            <a:off x="656407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32" name="Google Shape;1832;p16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(2/3)</a:t>
            </a:r>
            <a:endParaRPr/>
          </a:p>
        </p:txBody>
      </p:sp>
      <p:sp>
        <p:nvSpPr>
          <p:cNvPr id="1833" name="Google Shape;1833;p16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63"/>
          <p:cNvSpPr/>
          <p:nvPr/>
        </p:nvSpPr>
        <p:spPr>
          <a:xfrm>
            <a:off x="3942300" y="3684863"/>
            <a:ext cx="1259400" cy="959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date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5" name="Google Shape;1835;p163"/>
          <p:cNvSpPr/>
          <p:nvPr/>
        </p:nvSpPr>
        <p:spPr>
          <a:xfrm>
            <a:off x="829275" y="2152325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DayOfWeek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星期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6" name="Google Shape;1836;p163"/>
          <p:cNvSpPr/>
          <p:nvPr/>
        </p:nvSpPr>
        <p:spPr>
          <a:xfrm>
            <a:off x="3492000" y="2152325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DayOfMonth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7" name="Google Shape;1837;p163"/>
          <p:cNvSpPr/>
          <p:nvPr/>
        </p:nvSpPr>
        <p:spPr>
          <a:xfrm>
            <a:off x="6214700" y="2152325"/>
            <a:ext cx="2592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NumDaysInMonth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該月的天數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8" name="Google Shape;1838;p163"/>
          <p:cNvSpPr/>
          <p:nvPr/>
        </p:nvSpPr>
        <p:spPr>
          <a:xfrm>
            <a:off x="829275" y="5217400"/>
            <a:ext cx="23775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 Weekend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是否為週末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9" name="Google Shape;1839;p163"/>
          <p:cNvSpPr/>
          <p:nvPr/>
        </p:nvSpPr>
        <p:spPr>
          <a:xfrm>
            <a:off x="3492000" y="5217400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 Month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月份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40" name="Google Shape;1840;p163"/>
          <p:cNvSpPr/>
          <p:nvPr/>
        </p:nvSpPr>
        <p:spPr>
          <a:xfrm>
            <a:off x="6214700" y="5217400"/>
            <a:ext cx="2592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Quarter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季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841" name="Google Shape;1841;p163"/>
          <p:cNvCxnSpPr>
            <a:stCxn id="1834" idx="0"/>
            <a:endCxn id="1835" idx="2"/>
          </p:cNvCxnSpPr>
          <p:nvPr/>
        </p:nvCxnSpPr>
        <p:spPr>
          <a:xfrm flipH="1" rot="5400000">
            <a:off x="2954250" y="2067113"/>
            <a:ext cx="572700" cy="2662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2" name="Google Shape;1842;p163"/>
          <p:cNvCxnSpPr>
            <a:stCxn id="1834" idx="0"/>
            <a:endCxn id="1836" idx="2"/>
          </p:cNvCxnSpPr>
          <p:nvPr/>
        </p:nvCxnSpPr>
        <p:spPr>
          <a:xfrm rot="-5400000">
            <a:off x="4285950" y="3398213"/>
            <a:ext cx="572700" cy="6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3" name="Google Shape;1843;p163"/>
          <p:cNvCxnSpPr>
            <a:stCxn id="1834" idx="0"/>
            <a:endCxn id="1837" idx="2"/>
          </p:cNvCxnSpPr>
          <p:nvPr/>
        </p:nvCxnSpPr>
        <p:spPr>
          <a:xfrm rot="-5400000">
            <a:off x="5755050" y="1929113"/>
            <a:ext cx="572700" cy="2938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4" name="Google Shape;1844;p163"/>
          <p:cNvCxnSpPr>
            <a:stCxn id="1834" idx="2"/>
            <a:endCxn id="1838" idx="0"/>
          </p:cNvCxnSpPr>
          <p:nvPr/>
        </p:nvCxnSpPr>
        <p:spPr>
          <a:xfrm rot="5400000">
            <a:off x="3008700" y="3653963"/>
            <a:ext cx="572700" cy="25539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5" name="Google Shape;1845;p163"/>
          <p:cNvCxnSpPr>
            <a:stCxn id="1834" idx="2"/>
            <a:endCxn id="1840" idx="0"/>
          </p:cNvCxnSpPr>
          <p:nvPr/>
        </p:nvCxnSpPr>
        <p:spPr>
          <a:xfrm flipH="1" rot="-5400000">
            <a:off x="5755050" y="3461513"/>
            <a:ext cx="572700" cy="2938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6" name="Google Shape;1846;p163"/>
          <p:cNvCxnSpPr>
            <a:stCxn id="1834" idx="2"/>
            <a:endCxn id="1839" idx="0"/>
          </p:cNvCxnSpPr>
          <p:nvPr/>
        </p:nvCxnSpPr>
        <p:spPr>
          <a:xfrm flipH="1" rot="-5400000">
            <a:off x="4285950" y="4930613"/>
            <a:ext cx="572700" cy="6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1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53" name="Google Shape;1853;p1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(3/3)：以星期為例</a:t>
            </a:r>
            <a:endParaRPr/>
          </a:p>
        </p:txBody>
      </p:sp>
      <p:sp>
        <p:nvSpPr>
          <p:cNvPr id="1854" name="Google Shape;1854;p16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55" name="Google Shape;1855;p164"/>
          <p:cNvGraphicFramePr/>
          <p:nvPr/>
        </p:nvGraphicFramePr>
        <p:xfrm>
          <a:off x="1715350" y="264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DayOfWeek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星期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7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2017-07-08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2017-07-10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1231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6" name="Google Shape;1856;p164"/>
          <p:cNvSpPr/>
          <p:nvPr/>
        </p:nvSpPr>
        <p:spPr>
          <a:xfrm>
            <a:off x="3110700" y="27132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7" name="Google Shape;1857;p164"/>
          <p:cNvSpPr/>
          <p:nvPr/>
        </p:nvSpPr>
        <p:spPr>
          <a:xfrm>
            <a:off x="2504100" y="18240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58" name="Google Shape;1858;p164"/>
          <p:cNvSpPr/>
          <p:nvPr/>
        </p:nvSpPr>
        <p:spPr>
          <a:xfrm>
            <a:off x="4736500" y="18240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59" name="Google Shape;1859;p164"/>
          <p:cNvSpPr/>
          <p:nvPr/>
        </p:nvSpPr>
        <p:spPr>
          <a:xfrm>
            <a:off x="5239075" y="27132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60" name="Google Shape;1860;p164"/>
          <p:cNvSpPr/>
          <p:nvPr/>
        </p:nvSpPr>
        <p:spPr>
          <a:xfrm>
            <a:off x="1715350" y="3303250"/>
            <a:ext cx="5492700" cy="12303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61" name="Google Shape;1861;p164"/>
          <p:cNvSpPr/>
          <p:nvPr/>
        </p:nvSpPr>
        <p:spPr>
          <a:xfrm>
            <a:off x="1715350" y="5305925"/>
            <a:ext cx="5492700" cy="12303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68" name="Google Shape;1868;p1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資料探勘的觀點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時間序列資料過濾器</a:t>
            </a:r>
            <a:endParaRPr/>
          </a:p>
        </p:txBody>
      </p:sp>
      <p:sp>
        <p:nvSpPr>
          <p:cNvPr id="1869" name="Google Shape;1869;p16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0" name="Google Shape;1870;p165"/>
          <p:cNvGraphicFramePr/>
          <p:nvPr/>
        </p:nvGraphicFramePr>
        <p:xfrm>
          <a:off x="476250" y="354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270200"/>
                <a:gridCol w="996300"/>
                <a:gridCol w="1209250"/>
                <a:gridCol w="1209250"/>
                <a:gridCol w="1209250"/>
                <a:gridCol w="13068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Lag-2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Lag-1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1949-01-01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以來的天數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DayOfWeek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星期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DayOfMonth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日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25020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497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871" name="Google Shape;1871;p165"/>
          <p:cNvSpPr/>
          <p:nvPr/>
        </p:nvSpPr>
        <p:spPr>
          <a:xfrm>
            <a:off x="1842350" y="1848638"/>
            <a:ext cx="1601700" cy="1033500"/>
          </a:xfrm>
          <a:prstGeom prst="wedgeRoundRectCallout">
            <a:avLst>
              <a:gd fmla="val 9118" name="adj1"/>
              <a:gd fmla="val 67856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72" name="Google Shape;1872;p165"/>
          <p:cNvSpPr/>
          <p:nvPr/>
        </p:nvSpPr>
        <p:spPr>
          <a:xfrm rot="5400000">
            <a:off x="2645675" y="2282250"/>
            <a:ext cx="324600" cy="2082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165"/>
          <p:cNvSpPr/>
          <p:nvPr/>
        </p:nvSpPr>
        <p:spPr>
          <a:xfrm>
            <a:off x="3694950" y="1848638"/>
            <a:ext cx="1601700" cy="1033500"/>
          </a:xfrm>
          <a:prstGeom prst="wedgeRoundRectCallout">
            <a:avLst>
              <a:gd fmla="val -2783" name="adj1"/>
              <a:gd fmla="val 72476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trend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趨勢性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74" name="Google Shape;1874;p165"/>
          <p:cNvSpPr/>
          <p:nvPr/>
        </p:nvSpPr>
        <p:spPr>
          <a:xfrm rot="5400000">
            <a:off x="4384275" y="2712300"/>
            <a:ext cx="324600" cy="1222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165"/>
          <p:cNvSpPr/>
          <p:nvPr/>
        </p:nvSpPr>
        <p:spPr>
          <a:xfrm>
            <a:off x="5376725" y="1848650"/>
            <a:ext cx="1787100" cy="1033500"/>
          </a:xfrm>
          <a:prstGeom prst="wedgeRoundRectCallout">
            <a:avLst>
              <a:gd fmla="val 6709" name="adj1"/>
              <a:gd fmla="val 71551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periodicity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76" name="Google Shape;1876;p165"/>
          <p:cNvSpPr/>
          <p:nvPr/>
        </p:nvSpPr>
        <p:spPr>
          <a:xfrm rot="5400000">
            <a:off x="6289775" y="2115300"/>
            <a:ext cx="324600" cy="2416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165"/>
          <p:cNvSpPr/>
          <p:nvPr/>
        </p:nvSpPr>
        <p:spPr>
          <a:xfrm>
            <a:off x="1715350" y="3536350"/>
            <a:ext cx="5945100" cy="2777100"/>
          </a:xfrm>
          <a:prstGeom prst="roundRect">
            <a:avLst>
              <a:gd fmla="val 186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78" name="Google Shape;1878;p165"/>
          <p:cNvSpPr/>
          <p:nvPr/>
        </p:nvSpPr>
        <p:spPr>
          <a:xfrm rot="-900179">
            <a:off x="6115762" y="5478559"/>
            <a:ext cx="2738447" cy="911237"/>
          </a:xfrm>
          <a:prstGeom prst="wedgeRoundRectCallout">
            <a:avLst>
              <a:gd fmla="val -31795" name="adj1"/>
              <a:gd fmla="val -8342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機器自動產生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時間序列特徵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1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86" name="Google Shape;1886;p166"/>
          <p:cNvSpPr txBox="1"/>
          <p:nvPr>
            <p:ph type="title"/>
          </p:nvPr>
        </p:nvSpPr>
        <p:spPr>
          <a:xfrm>
            <a:off x="3964800" y="1169675"/>
            <a:ext cx="47031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</a:rPr>
              <a:t>等等！</a:t>
            </a:r>
            <a:br>
              <a:rPr lang="zh-CN">
                <a:solidFill>
                  <a:schemeClr val="dk1"/>
                </a:solidFill>
              </a:rPr>
            </a:br>
            <a:r>
              <a:rPr lang="zh-CN">
                <a:solidFill>
                  <a:schemeClr val="dk1"/>
                </a:solidFill>
              </a:rPr>
              <a:t>  這日期有問題！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7" name="Google Shape;1887;p16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94" name="Google Shape;1894;p1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Skip list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略過資料 (1/2)</a:t>
            </a:r>
            <a:endParaRPr/>
          </a:p>
        </p:txBody>
      </p:sp>
      <p:sp>
        <p:nvSpPr>
          <p:cNvPr id="1895" name="Google Shape;1895;p16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6" name="Google Shape;1896;p167"/>
          <p:cNvPicPr preferRelativeResize="0"/>
          <p:nvPr/>
        </p:nvPicPr>
        <p:blipFill rotWithShape="1">
          <a:blip r:embed="rId3">
            <a:alphaModFix/>
          </a:blip>
          <a:srcRect b="4580" l="0" r="0" t="0"/>
          <a:stretch/>
        </p:blipFill>
        <p:spPr>
          <a:xfrm>
            <a:off x="2003550" y="1911013"/>
            <a:ext cx="6664200" cy="4455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7" name="Google Shape;1897;p167"/>
          <p:cNvGraphicFramePr/>
          <p:nvPr/>
        </p:nvGraphicFramePr>
        <p:xfrm>
          <a:off x="419425" y="280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7099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閉館日期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2017-07-16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2017-07-30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98" name="Google Shape;1898;p167"/>
          <p:cNvSpPr/>
          <p:nvPr/>
        </p:nvSpPr>
        <p:spPr>
          <a:xfrm>
            <a:off x="33580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167"/>
          <p:cNvSpPr/>
          <p:nvPr/>
        </p:nvSpPr>
        <p:spPr>
          <a:xfrm>
            <a:off x="45247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167"/>
          <p:cNvSpPr/>
          <p:nvPr/>
        </p:nvSpPr>
        <p:spPr>
          <a:xfrm>
            <a:off x="57544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167"/>
          <p:cNvSpPr/>
          <p:nvPr/>
        </p:nvSpPr>
        <p:spPr>
          <a:xfrm>
            <a:off x="69841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167"/>
          <p:cNvSpPr/>
          <p:nvPr/>
        </p:nvSpPr>
        <p:spPr>
          <a:xfrm>
            <a:off x="8176025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168"/>
          <p:cNvSpPr/>
          <p:nvPr/>
        </p:nvSpPr>
        <p:spPr>
          <a:xfrm>
            <a:off x="3429000" y="3099525"/>
            <a:ext cx="1986900" cy="27201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09" name="Google Shape;1909;p1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10" name="Google Shape;1910;p1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>
                <a:solidFill>
                  <a:schemeClr val="dk1"/>
                </a:solidFill>
              </a:rPr>
              <a:t>Skip list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略過資料 (2/2)</a:t>
            </a:r>
            <a:endParaRPr sz="3200"/>
          </a:p>
        </p:txBody>
      </p:sp>
      <p:sp>
        <p:nvSpPr>
          <p:cNvPr id="1911" name="Google Shape;1911;p16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12" name="Google Shape;1912;p168"/>
          <p:cNvGraphicFramePr/>
          <p:nvPr/>
        </p:nvGraphicFramePr>
        <p:xfrm>
          <a:off x="1715350" y="309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2400">
                          <a:solidFill>
                            <a:srgbClr val="FF0000"/>
                          </a:solidFill>
                        </a:rPr>
                        <a:t>true</a:t>
                      </a:r>
                      <a:endParaRPr b="1" sz="24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?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913" name="Google Shape;1913;p168"/>
          <p:cNvSpPr/>
          <p:nvPr/>
        </p:nvSpPr>
        <p:spPr>
          <a:xfrm>
            <a:off x="2901500" y="2101500"/>
            <a:ext cx="26796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以布林值表示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9"/>
          <p:cNvSpPr txBox="1"/>
          <p:nvPr>
            <p:ph idx="1" type="body"/>
          </p:nvPr>
        </p:nvSpPr>
        <p:spPr>
          <a:xfrm>
            <a:off x="630250" y="2439823"/>
            <a:ext cx="3868800" cy="3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1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21" name="Google Shape;1921;p1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br>
              <a:rPr b="0" lang="zh-CN" sz="3200">
                <a:solidFill>
                  <a:schemeClr val="dk1"/>
                </a:solidFill>
              </a:rPr>
            </a:br>
            <a:r>
              <a:rPr lang="zh-CN"/>
              <a:t>歷史資料格式</a:t>
            </a:r>
            <a:endParaRPr/>
          </a:p>
        </p:txBody>
      </p:sp>
      <p:sp>
        <p:nvSpPr>
          <p:cNvPr id="1922" name="Google Shape;1922;p169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已知的資料</a:t>
            </a:r>
            <a:endParaRPr/>
          </a:p>
        </p:txBody>
      </p:sp>
      <p:graphicFrame>
        <p:nvGraphicFramePr>
          <p:cNvPr id="1923" name="Google Shape;1923;p169"/>
          <p:cNvGraphicFramePr/>
          <p:nvPr/>
        </p:nvGraphicFramePr>
        <p:xfrm>
          <a:off x="936675" y="24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270200"/>
                <a:gridCol w="9963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924" name="Google Shape;1924;p169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169"/>
          <p:cNvSpPr txBox="1"/>
          <p:nvPr>
            <p:ph idx="4" type="subTitle"/>
          </p:nvPr>
        </p:nvSpPr>
        <p:spPr>
          <a:xfrm>
            <a:off x="6647875" y="1871825"/>
            <a:ext cx="1865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未知的資料</a:t>
            </a:r>
            <a:endParaRPr/>
          </a:p>
        </p:txBody>
      </p:sp>
      <p:sp>
        <p:nvSpPr>
          <p:cNvPr id="1926" name="Google Shape;1926;p169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27" name="Google Shape;1927;p169"/>
          <p:cNvGraphicFramePr/>
          <p:nvPr/>
        </p:nvGraphicFramePr>
        <p:xfrm>
          <a:off x="4939950" y="24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{6A01361A-C4D5-4331-823B-26D62654CC4D}</a:tableStyleId>
              </a:tblPr>
              <a:tblGrid>
                <a:gridCol w="1270200"/>
                <a:gridCol w="9963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true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cxnSp>
        <p:nvCxnSpPr>
          <p:cNvPr id="1928" name="Google Shape;1928;p169"/>
          <p:cNvCxnSpPr>
            <a:stCxn id="1919" idx="2"/>
            <a:endCxn id="1924" idx="0"/>
          </p:cNvCxnSpPr>
          <p:nvPr/>
        </p:nvCxnSpPr>
        <p:spPr>
          <a:xfrm rot="-5400000">
            <a:off x="2798050" y="2206423"/>
            <a:ext cx="3541500" cy="4008300"/>
          </a:xfrm>
          <a:prstGeom prst="bentConnector5">
            <a:avLst>
              <a:gd fmla="val -6724" name="adj1"/>
              <a:gd fmla="val 49883" name="adj2"/>
              <a:gd fmla="val 106724" name="adj3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9" name="Google Shape;1929;p169"/>
          <p:cNvSpPr/>
          <p:nvPr/>
        </p:nvSpPr>
        <p:spPr>
          <a:xfrm rot="-900179">
            <a:off x="5703612" y="5564934"/>
            <a:ext cx="2738447" cy="911237"/>
          </a:xfrm>
          <a:prstGeom prst="wedgeRoundRectCallout">
            <a:avLst>
              <a:gd fmla="val -31795" name="adj1"/>
              <a:gd fmla="val -8342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其他特徵由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機器自動產生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Google Shape;1935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6" name="Google Shape;1936;p1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37" name="Google Shape;1937;p170"/>
          <p:cNvSpPr txBox="1"/>
          <p:nvPr>
            <p:ph type="title"/>
          </p:nvPr>
        </p:nvSpPr>
        <p:spPr>
          <a:xfrm>
            <a:off x="3974800" y="1169675"/>
            <a:ext cx="46932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OK! </a:t>
            </a:r>
            <a:r>
              <a:rPr lang="zh-CN" sz="3200"/>
              <a:t>資料驅動決策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    那我們就用Weka預測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       來規劃館員人力吧！</a:t>
            </a:r>
            <a:endParaRPr sz="3200"/>
          </a:p>
        </p:txBody>
      </p:sp>
      <p:sp>
        <p:nvSpPr>
          <p:cNvPr id="1938" name="Google Shape;1938;p17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70"/>
          <p:cNvSpPr/>
          <p:nvPr/>
        </p:nvSpPr>
        <p:spPr>
          <a:xfrm>
            <a:off x="859100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06" name="Google Shape;706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你需要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時間序列預測技術</a:t>
            </a:r>
            <a:endParaRPr/>
          </a:p>
        </p:txBody>
      </p:sp>
      <p:sp>
        <p:nvSpPr>
          <p:cNvPr id="707" name="Google Shape;707;p9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8" name="Google Shape;70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875" y="1844700"/>
            <a:ext cx="3376249" cy="4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6424" y="3277975"/>
            <a:ext cx="3531149" cy="32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9"/>
          <p:cNvSpPr/>
          <p:nvPr/>
        </p:nvSpPr>
        <p:spPr>
          <a:xfrm>
            <a:off x="3221825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711" name="Google Shape;711;p99"/>
          <p:cNvSpPr txBox="1"/>
          <p:nvPr/>
        </p:nvSpPr>
        <p:spPr>
          <a:xfrm rot="-544431">
            <a:off x="5546861" y="2182476"/>
            <a:ext cx="3098778" cy="146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讓</a:t>
            </a:r>
            <a:r>
              <a:rPr b="1" lang="zh-CN" sz="2800">
                <a:solidFill>
                  <a:srgbClr val="FF0000"/>
                </a:solidFill>
              </a:rPr>
              <a:t>東方哈佛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  </a:t>
            </a:r>
            <a:r>
              <a:rPr lang="zh-CN" sz="2800">
                <a:solidFill>
                  <a:schemeClr val="dk1"/>
                </a:solidFill>
              </a:rPr>
              <a:t>超越</a:t>
            </a:r>
            <a:r>
              <a:rPr b="1" lang="zh-CN" sz="2800">
                <a:solidFill>
                  <a:srgbClr val="0000FF"/>
                </a:solidFill>
              </a:rPr>
              <a:t>西方哈佛</a:t>
            </a:r>
            <a:r>
              <a:rPr lang="zh-CN" sz="2800">
                <a:solidFill>
                  <a:schemeClr val="dk1"/>
                </a:solidFill>
              </a:rPr>
              <a:t>！</a:t>
            </a:r>
            <a:endParaRPr sz="2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" name="Google Shape;1945;p171"/>
          <p:cNvPicPr preferRelativeResize="0"/>
          <p:nvPr/>
        </p:nvPicPr>
        <p:blipFill rotWithShape="1">
          <a:blip r:embed="rId3">
            <a:alphaModFix/>
          </a:blip>
          <a:srcRect b="0" l="60238" r="0" t="0"/>
          <a:stretch/>
        </p:blipFill>
        <p:spPr>
          <a:xfrm>
            <a:off x="1928509" y="406725"/>
            <a:ext cx="3739867" cy="4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1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47" name="Google Shape;1947;p17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8" name="Google Shape;1948;p171"/>
          <p:cNvPicPr preferRelativeResize="0"/>
          <p:nvPr/>
        </p:nvPicPr>
        <p:blipFill rotWithShape="1">
          <a:blip r:embed="rId3">
            <a:alphaModFix/>
          </a:blip>
          <a:srcRect b="0" l="321" r="81088" t="0"/>
          <a:stretch/>
        </p:blipFill>
        <p:spPr>
          <a:xfrm>
            <a:off x="290375" y="406725"/>
            <a:ext cx="1748482" cy="443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熊部長問號圖.png" id="1949" name="Google Shape;1949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400" y="2428863"/>
            <a:ext cx="40386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171"/>
          <p:cNvSpPr txBox="1"/>
          <p:nvPr>
            <p:ph idx="4294967295" type="body"/>
          </p:nvPr>
        </p:nvSpPr>
        <p:spPr>
          <a:xfrm>
            <a:off x="678225" y="5426613"/>
            <a:ext cx="46665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等等，預測值也誤差太多了吧！</a:t>
            </a:r>
            <a:endParaRPr/>
          </a:p>
        </p:txBody>
      </p:sp>
      <p:sp>
        <p:nvSpPr>
          <p:cNvPr id="1951" name="Google Shape;1951;p171"/>
          <p:cNvSpPr/>
          <p:nvPr/>
        </p:nvSpPr>
        <p:spPr>
          <a:xfrm>
            <a:off x="3160350" y="4499250"/>
            <a:ext cx="1639200" cy="570000"/>
          </a:xfrm>
          <a:prstGeom prst="wedgeRoundRectCallout">
            <a:avLst>
              <a:gd fmla="val -15515" name="adj1"/>
              <a:gd fmla="val -123991" name="adj2"/>
              <a:gd fmla="val 0" name="adj3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預測值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52" name="Google Shape;1952;p171"/>
          <p:cNvSpPr/>
          <p:nvPr/>
        </p:nvSpPr>
        <p:spPr>
          <a:xfrm>
            <a:off x="625573" y="1706279"/>
            <a:ext cx="4605300" cy="3465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53" name="Google Shape;1953;p171"/>
          <p:cNvSpPr/>
          <p:nvPr/>
        </p:nvSpPr>
        <p:spPr>
          <a:xfrm>
            <a:off x="5003950" y="5821975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7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1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61" name="Google Shape;1961;p1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如何改善預測結果？</a:t>
            </a:r>
            <a:endParaRPr/>
          </a:p>
        </p:txBody>
      </p:sp>
      <p:sp>
        <p:nvSpPr>
          <p:cNvPr id="1962" name="Google Shape;1962;p17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172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964" name="Google Shape;1964;p172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2. 增加更多觀察值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965" name="Google Shape;1965;p172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3. 增加疊加變項</a:t>
            </a:r>
            <a:endParaRPr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72" name="Google Shape;1972;p17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時間序列預測流程</a:t>
            </a:r>
            <a:endParaRPr/>
          </a:p>
        </p:txBody>
      </p:sp>
      <p:cxnSp>
        <p:nvCxnSpPr>
          <p:cNvPr id="1973" name="Google Shape;1973;p173"/>
          <p:cNvCxnSpPr/>
          <p:nvPr/>
        </p:nvCxnSpPr>
        <p:spPr>
          <a:xfrm>
            <a:off x="2789075" y="3466125"/>
            <a:ext cx="59403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74" name="Google Shape;1974;p173"/>
          <p:cNvCxnSpPr/>
          <p:nvPr/>
        </p:nvCxnSpPr>
        <p:spPr>
          <a:xfrm>
            <a:off x="2794156" y="2484850"/>
            <a:ext cx="59403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75" name="Google Shape;1975;p173"/>
          <p:cNvSpPr/>
          <p:nvPr/>
        </p:nvSpPr>
        <p:spPr>
          <a:xfrm>
            <a:off x="4339275" y="169140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1. 準備歷史資料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6" name="Google Shape;1976;p173"/>
          <p:cNvSpPr/>
          <p:nvPr/>
        </p:nvSpPr>
        <p:spPr>
          <a:xfrm>
            <a:off x="4339275" y="264895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2. 試算表轉換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7" name="Google Shape;1977;p173"/>
          <p:cNvSpPr/>
          <p:nvPr/>
        </p:nvSpPr>
        <p:spPr>
          <a:xfrm>
            <a:off x="4339275" y="360650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使用Weka預測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8" name="Google Shape;1978;p173"/>
          <p:cNvSpPr/>
          <p:nvPr/>
        </p:nvSpPr>
        <p:spPr>
          <a:xfrm>
            <a:off x="4339275" y="456405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4. 預測結果分析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979" name="Google Shape;1979;p173"/>
          <p:cNvCxnSpPr>
            <a:stCxn id="1975" idx="2"/>
            <a:endCxn id="1976" idx="0"/>
          </p:cNvCxnSpPr>
          <p:nvPr/>
        </p:nvCxnSpPr>
        <p:spPr>
          <a:xfrm>
            <a:off x="6448725" y="227910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0" name="Google Shape;1980;p173"/>
          <p:cNvCxnSpPr>
            <a:stCxn id="1976" idx="2"/>
            <a:endCxn id="1977" idx="0"/>
          </p:cNvCxnSpPr>
          <p:nvPr/>
        </p:nvCxnSpPr>
        <p:spPr>
          <a:xfrm>
            <a:off x="6448725" y="323665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1" name="Google Shape;1981;p173"/>
          <p:cNvCxnSpPr>
            <a:stCxn id="1977" idx="2"/>
            <a:endCxn id="1978" idx="0"/>
          </p:cNvCxnSpPr>
          <p:nvPr/>
        </p:nvCxnSpPr>
        <p:spPr>
          <a:xfrm>
            <a:off x="6448725" y="419420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google spreadsheet.png" id="1982" name="Google Shape;1982;p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250" y="1574262"/>
            <a:ext cx="636475" cy="8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Google Shape;1983;p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257" y="2642867"/>
            <a:ext cx="636475" cy="6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250" y="3606500"/>
            <a:ext cx="636475" cy="6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173"/>
          <p:cNvSpPr/>
          <p:nvPr/>
        </p:nvSpPr>
        <p:spPr>
          <a:xfrm>
            <a:off x="4339275" y="5521600"/>
            <a:ext cx="4218900" cy="58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5. 改善預測結果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986" name="Google Shape;1986;p173"/>
          <p:cNvCxnSpPr>
            <a:stCxn id="1978" idx="2"/>
            <a:endCxn id="1985" idx="0"/>
          </p:cNvCxnSpPr>
          <p:nvPr/>
        </p:nvCxnSpPr>
        <p:spPr>
          <a:xfrm>
            <a:off x="6448725" y="515175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7" name="Google Shape;1987;p173"/>
          <p:cNvCxnSpPr>
            <a:stCxn id="1985" idx="3"/>
            <a:endCxn id="1977" idx="3"/>
          </p:cNvCxnSpPr>
          <p:nvPr/>
        </p:nvCxnSpPr>
        <p:spPr>
          <a:xfrm flipH="1" rot="10800000">
            <a:off x="8558175" y="3900250"/>
            <a:ext cx="600" cy="1915200"/>
          </a:xfrm>
          <a:prstGeom prst="bentConnector3">
            <a:avLst>
              <a:gd fmla="val 39687501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1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94" name="Google Shape;1994;p17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實機操作：</a:t>
            </a:r>
            <a:r>
              <a:rPr lang="zh-CN"/>
              <a:t>更換演算法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輸入資料：6月到7月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預測目標：8月</a:t>
            </a:r>
            <a:endParaRPr/>
          </a:p>
        </p:txBody>
      </p:sp>
      <p:sp>
        <p:nvSpPr>
          <p:cNvPr id="1995" name="Google Shape;1995;p17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4.</a:t>
            </a:r>
            <a:endParaRPr/>
          </a:p>
        </p:txBody>
      </p:sp>
      <p:grpSp>
        <p:nvGrpSpPr>
          <p:cNvPr id="1996" name="Google Shape;1996;p174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1997" name="Google Shape;1997;p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8" name="Google Shape;1998;p174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1999" name="Google Shape;1999;p174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2000" name="Google Shape;2000;p1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1" name="Google Shape;2001;p174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2002" name="Google Shape;2002;p174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2003" name="Google Shape;2003;p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4" name="Google Shape;2004;p174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2005" name="Google Shape;2005;p174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06" name="Google Shape;2006;p174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1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13" name="Google Shape;2013;p17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更換預測演算法</a:t>
            </a:r>
            <a:endParaRPr/>
          </a:p>
        </p:txBody>
      </p:sp>
      <p:sp>
        <p:nvSpPr>
          <p:cNvPr id="2014" name="Google Shape;2014;p175"/>
          <p:cNvSpPr txBox="1"/>
          <p:nvPr/>
        </p:nvSpPr>
        <p:spPr>
          <a:xfrm>
            <a:off x="3950425" y="1783075"/>
            <a:ext cx="4717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進階設定的演算法設定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更換預測演算法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查看演算法說明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再次執行預測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評估模型準確度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查看預測結果折線圖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21" name="Google Shape;2021;p17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進階設定的演算法設定</a:t>
            </a:r>
            <a:endParaRPr/>
          </a:p>
        </p:txBody>
      </p:sp>
      <p:pic>
        <p:nvPicPr>
          <p:cNvPr id="2022" name="Google Shape;2022;p176"/>
          <p:cNvPicPr preferRelativeResize="0"/>
          <p:nvPr/>
        </p:nvPicPr>
        <p:blipFill rotWithShape="1">
          <a:blip r:embed="rId3">
            <a:alphaModFix/>
          </a:blip>
          <a:srcRect b="67049" l="0" r="33087" t="0"/>
          <a:stretch/>
        </p:blipFill>
        <p:spPr>
          <a:xfrm>
            <a:off x="1028188" y="2275075"/>
            <a:ext cx="7087626" cy="28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3" name="Google Shape;2023;p176"/>
          <p:cNvSpPr/>
          <p:nvPr/>
        </p:nvSpPr>
        <p:spPr>
          <a:xfrm>
            <a:off x="2737538" y="3025375"/>
            <a:ext cx="2025900" cy="45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4" name="Google Shape;2024;p176"/>
          <p:cNvSpPr/>
          <p:nvPr/>
        </p:nvSpPr>
        <p:spPr>
          <a:xfrm>
            <a:off x="1157838" y="3394275"/>
            <a:ext cx="1363800" cy="45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5" name="Google Shape;2025;p176"/>
          <p:cNvSpPr/>
          <p:nvPr/>
        </p:nvSpPr>
        <p:spPr>
          <a:xfrm>
            <a:off x="1290275" y="4143175"/>
            <a:ext cx="923100" cy="39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6" name="Google Shape;2026;p176"/>
          <p:cNvSpPr txBox="1"/>
          <p:nvPr>
            <p:ph idx="1" type="body"/>
          </p:nvPr>
        </p:nvSpPr>
        <p:spPr>
          <a:xfrm>
            <a:off x="476250" y="5151375"/>
            <a:ext cx="8191500" cy="13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預設的預測演算法是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FF0000"/>
                </a:solidFill>
              </a:rPr>
              <a:t>線性迴歸 (LinearRegression)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27" name="Google Shape;2027;p176"/>
          <p:cNvSpPr/>
          <p:nvPr/>
        </p:nvSpPr>
        <p:spPr>
          <a:xfrm>
            <a:off x="3883575" y="2076075"/>
            <a:ext cx="773400" cy="763500"/>
          </a:xfrm>
          <a:prstGeom prst="wedgeEllipseCallout">
            <a:avLst>
              <a:gd fmla="val -38450" name="adj1"/>
              <a:gd fmla="val 733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28" name="Google Shape;2028;p176"/>
          <p:cNvSpPr/>
          <p:nvPr/>
        </p:nvSpPr>
        <p:spPr>
          <a:xfrm>
            <a:off x="582275" y="2396450"/>
            <a:ext cx="773400" cy="763500"/>
          </a:xfrm>
          <a:prstGeom prst="wedgeEllipseCallout">
            <a:avLst>
              <a:gd fmla="val 50837" name="adj1"/>
              <a:gd fmla="val 932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29" name="Google Shape;2029;p176"/>
          <p:cNvSpPr/>
          <p:nvPr/>
        </p:nvSpPr>
        <p:spPr>
          <a:xfrm>
            <a:off x="657950" y="4751825"/>
            <a:ext cx="773400" cy="763500"/>
          </a:xfrm>
          <a:prstGeom prst="wedgeEllipseCallout">
            <a:avLst>
              <a:gd fmla="val 55728" name="adj1"/>
              <a:gd fmla="val -838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30" name="Google Shape;2030;p176"/>
          <p:cNvSpPr/>
          <p:nvPr/>
        </p:nvSpPr>
        <p:spPr>
          <a:xfrm rot="3599667">
            <a:off x="2879587" y="4618394"/>
            <a:ext cx="670688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17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2" name="Google Shape;2032;p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7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1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40" name="Google Shape;2040;p17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更換預測演算法</a:t>
            </a:r>
            <a:endParaRPr/>
          </a:p>
        </p:txBody>
      </p:sp>
      <p:sp>
        <p:nvSpPr>
          <p:cNvPr id="2041" name="Google Shape;2041;p17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2" name="Google Shape;2042;p177"/>
          <p:cNvPicPr preferRelativeResize="0"/>
          <p:nvPr/>
        </p:nvPicPr>
        <p:blipFill rotWithShape="1">
          <a:blip r:embed="rId3">
            <a:alphaModFix/>
          </a:blip>
          <a:srcRect b="0" l="0" r="40284" t="0"/>
          <a:stretch/>
        </p:blipFill>
        <p:spPr>
          <a:xfrm>
            <a:off x="3209920" y="1786300"/>
            <a:ext cx="3259225" cy="4705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3" name="Google Shape;2043;p177"/>
          <p:cNvSpPr/>
          <p:nvPr/>
        </p:nvSpPr>
        <p:spPr>
          <a:xfrm>
            <a:off x="391250" y="5220525"/>
            <a:ext cx="3055500" cy="528600"/>
          </a:xfrm>
          <a:prstGeom prst="wedgeRoundRectCallout">
            <a:avLst>
              <a:gd fmla="val 69377" name="adj1"/>
              <a:gd fmla="val 4577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4" name="Google Shape;2044;p177"/>
          <p:cNvSpPr/>
          <p:nvPr/>
        </p:nvSpPr>
        <p:spPr>
          <a:xfrm>
            <a:off x="391250" y="4551025"/>
            <a:ext cx="3055500" cy="528600"/>
          </a:xfrm>
          <a:prstGeom prst="wedgeRoundRectCallout">
            <a:avLst>
              <a:gd fmla="val 67930" name="adj1"/>
              <a:gd fmla="val -2987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5" name="Google Shape;2045;p177"/>
          <p:cNvSpPr/>
          <p:nvPr/>
        </p:nvSpPr>
        <p:spPr>
          <a:xfrm>
            <a:off x="391250" y="3955100"/>
            <a:ext cx="3055500" cy="528600"/>
          </a:xfrm>
          <a:prstGeom prst="wedgeRoundRectCallout">
            <a:avLst>
              <a:gd fmla="val 67641" name="adj1"/>
              <a:gd fmla="val 1432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線性迴歸(預設)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6" name="Google Shape;2046;p177"/>
          <p:cNvSpPr/>
          <p:nvPr/>
        </p:nvSpPr>
        <p:spPr>
          <a:xfrm>
            <a:off x="6088500" y="3874675"/>
            <a:ext cx="2579400" cy="1834500"/>
          </a:xfrm>
          <a:prstGeom prst="wedgeRoundRectCallout">
            <a:avLst>
              <a:gd fmla="val -69506" name="adj1"/>
              <a:gd fmla="val 22055" name="adj2"/>
              <a:gd fmla="val 0" name="adj3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灰色表示演算法無法處理現在的資料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7" name="Google Shape;2047;p17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8" name="Google Shape;2048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55" name="Google Shape;2055;p1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3. 查看演算法說明</a:t>
            </a:r>
            <a:endParaRPr b="0" sz="3200"/>
          </a:p>
        </p:txBody>
      </p:sp>
      <p:sp>
        <p:nvSpPr>
          <p:cNvPr id="2056" name="Google Shape;2056;p17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7" name="Google Shape;2057;p178"/>
          <p:cNvPicPr preferRelativeResize="0"/>
          <p:nvPr/>
        </p:nvPicPr>
        <p:blipFill rotWithShape="1">
          <a:blip r:embed="rId3">
            <a:alphaModFix/>
          </a:blip>
          <a:srcRect b="70058" l="0" r="38324" t="0"/>
          <a:stretch/>
        </p:blipFill>
        <p:spPr>
          <a:xfrm>
            <a:off x="240800" y="1514900"/>
            <a:ext cx="5234526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Google Shape;2058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425" y="3815741"/>
            <a:ext cx="6923576" cy="30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Google Shape;2059;p178"/>
          <p:cNvSpPr/>
          <p:nvPr/>
        </p:nvSpPr>
        <p:spPr>
          <a:xfrm>
            <a:off x="1117275" y="3025625"/>
            <a:ext cx="14280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0" name="Google Shape;2060;p178"/>
          <p:cNvSpPr/>
          <p:nvPr/>
        </p:nvSpPr>
        <p:spPr>
          <a:xfrm>
            <a:off x="5103650" y="4616400"/>
            <a:ext cx="838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1" name="Google Shape;2061;p178"/>
          <p:cNvSpPr/>
          <p:nvPr/>
        </p:nvSpPr>
        <p:spPr>
          <a:xfrm>
            <a:off x="6093475" y="4458625"/>
            <a:ext cx="2753100" cy="1170900"/>
          </a:xfrm>
          <a:prstGeom prst="roundRect">
            <a:avLst>
              <a:gd fmla="val 69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2" name="Google Shape;2062;p178"/>
          <p:cNvSpPr/>
          <p:nvPr/>
        </p:nvSpPr>
        <p:spPr>
          <a:xfrm>
            <a:off x="4918550" y="3616700"/>
            <a:ext cx="773400" cy="763500"/>
          </a:xfrm>
          <a:prstGeom prst="wedgeEllipseCallout">
            <a:avLst>
              <a:gd fmla="val 31649" name="adj1"/>
              <a:gd fmla="val 920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63" name="Google Shape;2063;p178"/>
          <p:cNvSpPr/>
          <p:nvPr/>
        </p:nvSpPr>
        <p:spPr>
          <a:xfrm>
            <a:off x="5865150" y="3401525"/>
            <a:ext cx="2865000" cy="677400"/>
          </a:xfrm>
          <a:prstGeom prst="wedgeRoundRectCallout">
            <a:avLst>
              <a:gd fmla="val -12137" name="adj1"/>
              <a:gd fmla="val 1082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演算法說明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064" name="Google Shape;2064;p178"/>
          <p:cNvSpPr/>
          <p:nvPr/>
        </p:nvSpPr>
        <p:spPr>
          <a:xfrm rot="-7192163">
            <a:off x="2131875" y="3537771"/>
            <a:ext cx="479495" cy="5244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17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6" name="Google Shape;2066;p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7" name="Google Shape;2067;p178"/>
          <p:cNvSpPr/>
          <p:nvPr/>
        </p:nvSpPr>
        <p:spPr>
          <a:xfrm>
            <a:off x="2862750" y="1644500"/>
            <a:ext cx="4424100" cy="1170900"/>
          </a:xfrm>
          <a:prstGeom prst="wedgeRoundRectCallout">
            <a:avLst>
              <a:gd fmla="val -61979" name="adj1"/>
              <a:gd fmla="val 595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a. 更換成Multilayer…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類神經演算法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1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74" name="Google Shape;2074;p1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4. 再次執行預測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075" name="Google Shape;2075;p17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6" name="Google Shape;2076;p179"/>
          <p:cNvPicPr preferRelativeResize="0"/>
          <p:nvPr/>
        </p:nvPicPr>
        <p:blipFill rotWithShape="1">
          <a:blip r:embed="rId3">
            <a:alphaModFix/>
          </a:blip>
          <a:srcRect b="32226" l="0" r="17136" t="0"/>
          <a:stretch/>
        </p:blipFill>
        <p:spPr>
          <a:xfrm>
            <a:off x="2041325" y="2204225"/>
            <a:ext cx="5921400" cy="39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179"/>
          <p:cNvSpPr/>
          <p:nvPr/>
        </p:nvSpPr>
        <p:spPr>
          <a:xfrm>
            <a:off x="2041325" y="4934550"/>
            <a:ext cx="7734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78" name="Google Shape;2078;p179"/>
          <p:cNvSpPr/>
          <p:nvPr/>
        </p:nvSpPr>
        <p:spPr>
          <a:xfrm>
            <a:off x="726850" y="3663900"/>
            <a:ext cx="3541800" cy="763500"/>
          </a:xfrm>
          <a:prstGeom prst="wedgeRoundRectCallout">
            <a:avLst>
              <a:gd fmla="val -11385" name="adj1"/>
              <a:gd fmla="val 9401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再次執行預測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079" name="Google Shape;2079;p17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0" name="Google Shape;2080;p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1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87" name="Google Shape;2087;p1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5. 評估模型準確度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088" name="Google Shape;2088;p18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18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0" name="Google Shape;2090;p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91" name="Google Shape;2091;p180"/>
          <p:cNvPicPr preferRelativeResize="0"/>
          <p:nvPr/>
        </p:nvPicPr>
        <p:blipFill rotWithShape="1">
          <a:blip r:embed="rId4">
            <a:alphaModFix/>
          </a:blip>
          <a:srcRect b="9406" l="21960" r="0" t="36407"/>
          <a:stretch/>
        </p:blipFill>
        <p:spPr>
          <a:xfrm>
            <a:off x="1909750" y="1876600"/>
            <a:ext cx="5324525" cy="35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2" name="Google Shape;2092;p180"/>
          <p:cNvSpPr/>
          <p:nvPr/>
        </p:nvSpPr>
        <p:spPr>
          <a:xfrm>
            <a:off x="2495200" y="2428775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3" name="Google Shape;2093;p180"/>
          <p:cNvSpPr/>
          <p:nvPr/>
        </p:nvSpPr>
        <p:spPr>
          <a:xfrm>
            <a:off x="1411300" y="2177975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4" name="Google Shape;2094;p180"/>
          <p:cNvSpPr/>
          <p:nvPr/>
        </p:nvSpPr>
        <p:spPr>
          <a:xfrm>
            <a:off x="6637050" y="2630277"/>
            <a:ext cx="737700" cy="2680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5" name="Google Shape;2095;p180"/>
          <p:cNvSpPr/>
          <p:nvPr/>
        </p:nvSpPr>
        <p:spPr>
          <a:xfrm>
            <a:off x="5944875" y="3731275"/>
            <a:ext cx="773400" cy="763500"/>
          </a:xfrm>
          <a:prstGeom prst="wedgeEllipseCallout">
            <a:avLst>
              <a:gd fmla="val 80637" name="adj1"/>
              <a:gd fmla="val 754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6" name="Google Shape;2096;p180"/>
          <p:cNvSpPr/>
          <p:nvPr/>
        </p:nvSpPr>
        <p:spPr>
          <a:xfrm>
            <a:off x="2495200" y="4246675"/>
            <a:ext cx="2586300" cy="2742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7" name="Google Shape;2097;p180"/>
          <p:cNvSpPr/>
          <p:nvPr/>
        </p:nvSpPr>
        <p:spPr>
          <a:xfrm>
            <a:off x="3246425" y="3317375"/>
            <a:ext cx="773400" cy="763500"/>
          </a:xfrm>
          <a:prstGeom prst="wedgeEllipseCallout">
            <a:avLst>
              <a:gd fmla="val -25249" name="adj1"/>
              <a:gd fmla="val 7086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8" name="Google Shape;2098;p180"/>
          <p:cNvSpPr txBox="1"/>
          <p:nvPr/>
        </p:nvSpPr>
        <p:spPr>
          <a:xfrm>
            <a:off x="2162575" y="5419393"/>
            <a:ext cx="5038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平均絕對誤差：98.368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每次預測都可能會錯誤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98.368</a:t>
            </a: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人次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18" name="Google Shape;718;p100"/>
          <p:cNvSpPr txBox="1"/>
          <p:nvPr>
            <p:ph type="title"/>
          </p:nvPr>
        </p:nvSpPr>
        <p:spPr>
          <a:xfrm>
            <a:off x="476250" y="46002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實機操作：時間序列預測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歷史資料：6月到7月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預測目標：8月</a:t>
            </a:r>
            <a:endParaRPr b="0" sz="2400"/>
          </a:p>
        </p:txBody>
      </p:sp>
      <p:sp>
        <p:nvSpPr>
          <p:cNvPr id="719" name="Google Shape;719;p100"/>
          <p:cNvSpPr txBox="1"/>
          <p:nvPr>
            <p:ph idx="1" type="subTitle"/>
          </p:nvPr>
        </p:nvSpPr>
        <p:spPr>
          <a:xfrm>
            <a:off x="476250" y="36172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2. </a:t>
            </a:r>
            <a:endParaRPr/>
          </a:p>
        </p:txBody>
      </p:sp>
      <p:grpSp>
        <p:nvGrpSpPr>
          <p:cNvPr id="720" name="Google Shape;720;p100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721" name="Google Shape;721;p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100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723" name="Google Shape;723;p100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724" name="Google Shape;724;p1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100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726" name="Google Shape;726;p100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727" name="Google Shape;727;p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100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729" name="Google Shape;729;p100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0" name="Google Shape;730;p100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1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05" name="Google Shape;2105;p18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6. 查看預測結果折線圖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106" name="Google Shape;2106;p18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18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8" name="Google Shape;2108;p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9" name="Google Shape;2109;p181"/>
          <p:cNvPicPr preferRelativeResize="0"/>
          <p:nvPr/>
        </p:nvPicPr>
        <p:blipFill rotWithShape="1">
          <a:blip r:embed="rId4">
            <a:alphaModFix/>
          </a:blip>
          <a:srcRect b="9937" l="25727" r="0" t="39385"/>
          <a:stretch/>
        </p:blipFill>
        <p:spPr>
          <a:xfrm>
            <a:off x="1611750" y="2112200"/>
            <a:ext cx="6038751" cy="39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0" name="Google Shape;2110;p181"/>
          <p:cNvSpPr/>
          <p:nvPr/>
        </p:nvSpPr>
        <p:spPr>
          <a:xfrm>
            <a:off x="3579125" y="2518949"/>
            <a:ext cx="1576800" cy="4344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11" name="Google Shape;2111;p181"/>
          <p:cNvSpPr/>
          <p:nvPr/>
        </p:nvSpPr>
        <p:spPr>
          <a:xfrm>
            <a:off x="5034600" y="16518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grpSp>
        <p:nvGrpSpPr>
          <p:cNvPr id="2112" name="Google Shape;2112;p181"/>
          <p:cNvGrpSpPr/>
          <p:nvPr/>
        </p:nvGrpSpPr>
        <p:grpSpPr>
          <a:xfrm>
            <a:off x="6366675" y="2283938"/>
            <a:ext cx="1146900" cy="1132200"/>
            <a:chOff x="6409125" y="2248100"/>
            <a:chExt cx="1146900" cy="1132200"/>
          </a:xfrm>
        </p:grpSpPr>
        <p:sp>
          <p:nvSpPr>
            <p:cNvPr id="2113" name="Google Shape;2113;p181"/>
            <p:cNvSpPr/>
            <p:nvPr/>
          </p:nvSpPr>
          <p:spPr>
            <a:xfrm>
              <a:off x="6409125" y="2248100"/>
              <a:ext cx="1146900" cy="1132200"/>
            </a:xfrm>
            <a:prstGeom prst="wedgeEllipseCallout">
              <a:avLst>
                <a:gd fmla="val -66494" name="adj1"/>
                <a:gd fmla="val 44110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2114" name="Google Shape;2114;p1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0825" y="2432450"/>
              <a:ext cx="763500" cy="76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p181"/>
          <p:cNvSpPr/>
          <p:nvPr/>
        </p:nvSpPr>
        <p:spPr>
          <a:xfrm>
            <a:off x="5155925" y="3500299"/>
            <a:ext cx="1686900" cy="416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16" name="Google Shape;2116;p181"/>
          <p:cNvSpPr/>
          <p:nvPr/>
        </p:nvSpPr>
        <p:spPr>
          <a:xfrm>
            <a:off x="6320650" y="4286850"/>
            <a:ext cx="2430300" cy="1132200"/>
          </a:xfrm>
          <a:prstGeom prst="wedgeRoundRectCallout">
            <a:avLst>
              <a:gd fmla="val -38364" name="adj1"/>
              <a:gd fmla="val -8230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下載圖片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存成.png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82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進階設定更換演算法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再次進行預測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</a:t>
            </a:r>
            <a:endParaRPr/>
          </a:p>
        </p:txBody>
      </p:sp>
      <p:pic>
        <p:nvPicPr>
          <p:cNvPr id="2123" name="Google Shape;2123;p182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4" name="Google Shape;2124;p182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5" name="Google Shape;2125;p182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26" name="Google Shape;2126;p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182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28" name="Google Shape;2128;p182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9" name="Google Shape;2129;p1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30" name="Google Shape;2130;p18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更換預測演算法</a:t>
            </a:r>
            <a:endParaRPr/>
          </a:p>
        </p:txBody>
      </p:sp>
      <p:sp>
        <p:nvSpPr>
          <p:cNvPr id="2131" name="Google Shape;2131;p18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" name="Google Shape;2137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2261525"/>
            <a:ext cx="5495925" cy="2266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8" name="Google Shape;2138;p183"/>
          <p:cNvSpPr txBox="1"/>
          <p:nvPr>
            <p:ph idx="1" type="body"/>
          </p:nvPr>
        </p:nvSpPr>
        <p:spPr>
          <a:xfrm>
            <a:off x="3251250" y="4782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1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40" name="Google Shape;2140;p18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類神經網路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41" name="Google Shape;2141;p18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183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熊部長問號圖.png" id="2143" name="Google Shape;2143;p183"/>
          <p:cNvPicPr preferRelativeResize="0"/>
          <p:nvPr/>
        </p:nvPicPr>
        <p:blipFill rotWithShape="1">
          <a:blip r:embed="rId4">
            <a:alphaModFix/>
          </a:blip>
          <a:srcRect b="0" l="0" r="0" t="16694"/>
          <a:stretch/>
        </p:blipFill>
        <p:spPr>
          <a:xfrm>
            <a:off x="3843400" y="1926000"/>
            <a:ext cx="5439200" cy="4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4" name="Google Shape;2144;p183"/>
          <p:cNvSpPr/>
          <p:nvPr/>
        </p:nvSpPr>
        <p:spPr>
          <a:xfrm>
            <a:off x="313350" y="5095325"/>
            <a:ext cx="2856000" cy="704400"/>
          </a:xfrm>
          <a:prstGeom prst="wedgeRoundRectCallout">
            <a:avLst>
              <a:gd fmla="val -19158" name="adj1"/>
              <a:gd fmla="val -9555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預測更準了！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145" name="Google Shape;2145;p183"/>
          <p:cNvSpPr/>
          <p:nvPr/>
        </p:nvSpPr>
        <p:spPr>
          <a:xfrm>
            <a:off x="3661250" y="1530406"/>
            <a:ext cx="1174200" cy="1159200"/>
          </a:xfrm>
          <a:prstGeom prst="wedgeEllipseCallout">
            <a:avLst>
              <a:gd fmla="val 60916" name="adj1"/>
              <a:gd fmla="val 513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7200">
                <a:solidFill>
                  <a:srgbClr val="FFFFFF"/>
                </a:solidFill>
              </a:rPr>
              <a:t>!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146" name="Google Shape;2146;p183"/>
          <p:cNvSpPr txBox="1"/>
          <p:nvPr/>
        </p:nvSpPr>
        <p:spPr>
          <a:xfrm>
            <a:off x="193800" y="592941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偉哉深度學習！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7" name="Google Shape;2147;p183"/>
          <p:cNvSpPr/>
          <p:nvPr/>
        </p:nvSpPr>
        <p:spPr>
          <a:xfrm>
            <a:off x="5003950" y="5821975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" name="Google Shape;2153;p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2261525"/>
            <a:ext cx="5495925" cy="2266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4" name="Google Shape;2154;p184"/>
          <p:cNvSpPr txBox="1"/>
          <p:nvPr>
            <p:ph idx="1" type="body"/>
          </p:nvPr>
        </p:nvSpPr>
        <p:spPr>
          <a:xfrm>
            <a:off x="3251250" y="4782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1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56" name="Google Shape;2156;p18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類神經網路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57" name="Google Shape;2157;p18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184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59" name="Google Shape;2159;p184"/>
          <p:cNvSpPr/>
          <p:nvPr/>
        </p:nvSpPr>
        <p:spPr>
          <a:xfrm>
            <a:off x="4054575" y="2437850"/>
            <a:ext cx="2071500" cy="1914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熊部長問號圖.png" id="2160" name="Google Shape;2160;p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800" y="3169048"/>
            <a:ext cx="3313800" cy="33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184"/>
          <p:cNvSpPr/>
          <p:nvPr/>
        </p:nvSpPr>
        <p:spPr>
          <a:xfrm>
            <a:off x="3251250" y="4618800"/>
            <a:ext cx="3140700" cy="1711200"/>
          </a:xfrm>
          <a:prstGeom prst="wedgeRoundRectCallout">
            <a:avLst>
              <a:gd fmla="val 15372" name="adj1"/>
              <a:gd fmla="val -792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等一下！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入館人數是負數？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看到鬼！？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162" name="Google Shape;2162;p184"/>
          <p:cNvSpPr/>
          <p:nvPr/>
        </p:nvSpPr>
        <p:spPr>
          <a:xfrm>
            <a:off x="6629575" y="5821975"/>
            <a:ext cx="17355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8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70" name="Google Shape;2170;p18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更換預測演算法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換成SMOreg 支持向量機</a:t>
            </a:r>
            <a:endParaRPr b="0" sz="3200"/>
          </a:p>
        </p:txBody>
      </p:sp>
      <p:sp>
        <p:nvSpPr>
          <p:cNvPr id="2171" name="Google Shape;2171;p18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2" name="Google Shape;2172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38" y="2048225"/>
            <a:ext cx="633412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3" name="Google Shape;2173;p185"/>
          <p:cNvSpPr/>
          <p:nvPr/>
        </p:nvSpPr>
        <p:spPr>
          <a:xfrm>
            <a:off x="1472050" y="3426100"/>
            <a:ext cx="1492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74" name="Google Shape;2174;p185"/>
          <p:cNvSpPr/>
          <p:nvPr/>
        </p:nvSpPr>
        <p:spPr>
          <a:xfrm>
            <a:off x="1404950" y="5063800"/>
            <a:ext cx="838200" cy="42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75" name="Google Shape;2175;p185"/>
          <p:cNvSpPr/>
          <p:nvPr/>
        </p:nvSpPr>
        <p:spPr>
          <a:xfrm>
            <a:off x="2190750" y="2662600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176" name="Google Shape;2176;p185"/>
          <p:cNvSpPr/>
          <p:nvPr/>
        </p:nvSpPr>
        <p:spPr>
          <a:xfrm>
            <a:off x="2245400" y="4347525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2" name="Google Shape;2182;p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295525"/>
            <a:ext cx="6245686" cy="21989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3" name="Google Shape;2183;p186"/>
          <p:cNvSpPr txBox="1"/>
          <p:nvPr>
            <p:ph idx="1" type="body"/>
          </p:nvPr>
        </p:nvSpPr>
        <p:spPr>
          <a:xfrm>
            <a:off x="3424275" y="4947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好像比較合理了！</a:t>
            </a:r>
            <a:endParaRPr/>
          </a:p>
        </p:txBody>
      </p:sp>
      <p:sp>
        <p:nvSpPr>
          <p:cNvPr id="2184" name="Google Shape;2184;p1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85" name="Google Shape;2185;p18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支持向量機迴歸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86" name="Google Shape;2186;p18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熊部長問號圖.png" id="2187" name="Google Shape;2187;p186"/>
          <p:cNvPicPr preferRelativeResize="0"/>
          <p:nvPr/>
        </p:nvPicPr>
        <p:blipFill rotWithShape="1">
          <a:blip r:embed="rId4">
            <a:alphaModFix/>
          </a:blip>
          <a:srcRect b="0" l="0" r="0" t="15088"/>
          <a:stretch/>
        </p:blipFill>
        <p:spPr>
          <a:xfrm>
            <a:off x="5968800" y="3679675"/>
            <a:ext cx="3313800" cy="28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8" name="Google Shape;2188;p186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263.5729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89" name="Google Shape;2189;p186"/>
          <p:cNvSpPr/>
          <p:nvPr/>
        </p:nvSpPr>
        <p:spPr>
          <a:xfrm>
            <a:off x="7458575" y="2802650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190" name="Google Shape;2190;p186"/>
          <p:cNvSpPr/>
          <p:nvPr/>
        </p:nvSpPr>
        <p:spPr>
          <a:xfrm>
            <a:off x="4587775" y="2415700"/>
            <a:ext cx="1967400" cy="1914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91" name="Google Shape;2191;p186"/>
          <p:cNvSpPr/>
          <p:nvPr/>
        </p:nvSpPr>
        <p:spPr>
          <a:xfrm>
            <a:off x="6629575" y="5821975"/>
            <a:ext cx="17355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7" name="Google Shape;2197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775" y="4459465"/>
            <a:ext cx="5354701" cy="1885235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8" name="Google Shape;2198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750" y="2368775"/>
            <a:ext cx="5354724" cy="188524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9" name="Google Shape;2199;p1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00" name="Google Shape;2200;p18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1" name="Google Shape;2201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760" y="233100"/>
            <a:ext cx="5354715" cy="190432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2" name="Google Shape;2202;p187"/>
          <p:cNvSpPr/>
          <p:nvPr/>
        </p:nvSpPr>
        <p:spPr>
          <a:xfrm>
            <a:off x="325650" y="745025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393.56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03" name="Google Shape;2203;p187"/>
          <p:cNvSpPr/>
          <p:nvPr/>
        </p:nvSpPr>
        <p:spPr>
          <a:xfrm>
            <a:off x="325650" y="497290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263.5729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04" name="Google Shape;2204;p187"/>
          <p:cNvSpPr/>
          <p:nvPr/>
        </p:nvSpPr>
        <p:spPr>
          <a:xfrm>
            <a:off x="325650" y="2988750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類神經網路預測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205" name="Google Shape;2205;p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2544050" y="42522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6" name="Google Shape;2206;p187"/>
          <p:cNvSpPr/>
          <p:nvPr/>
        </p:nvSpPr>
        <p:spPr>
          <a:xfrm>
            <a:off x="6980975" y="4606500"/>
            <a:ext cx="1523100" cy="1296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07" name="Google Shape;2207;p187"/>
          <p:cNvSpPr/>
          <p:nvPr/>
        </p:nvSpPr>
        <p:spPr>
          <a:xfrm>
            <a:off x="6980975" y="2572925"/>
            <a:ext cx="1523100" cy="1296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08" name="Google Shape;2208;p187"/>
          <p:cNvSpPr/>
          <p:nvPr/>
        </p:nvSpPr>
        <p:spPr>
          <a:xfrm>
            <a:off x="6980975" y="454050"/>
            <a:ext cx="1523100" cy="1248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4" name="Google Shape;2214;p188"/>
          <p:cNvPicPr preferRelativeResize="0"/>
          <p:nvPr/>
        </p:nvPicPr>
        <p:blipFill rotWithShape="1">
          <a:blip r:embed="rId3">
            <a:alphaModFix/>
          </a:blip>
          <a:srcRect b="22364" l="45183" r="14259" t="22819"/>
          <a:stretch/>
        </p:blipFill>
        <p:spPr>
          <a:xfrm flipH="1">
            <a:off x="0" y="1977000"/>
            <a:ext cx="2771574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88"/>
          <p:cNvPicPr preferRelativeResize="0"/>
          <p:nvPr/>
        </p:nvPicPr>
        <p:blipFill rotWithShape="1">
          <a:blip r:embed="rId3">
            <a:alphaModFix/>
          </a:blip>
          <a:srcRect b="22364" l="45183" r="14259" t="22819"/>
          <a:stretch/>
        </p:blipFill>
        <p:spPr>
          <a:xfrm flipH="1">
            <a:off x="6422875" y="1977000"/>
            <a:ext cx="2771574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188"/>
          <p:cNvPicPr preferRelativeResize="0"/>
          <p:nvPr/>
        </p:nvPicPr>
        <p:blipFill rotWithShape="1">
          <a:blip r:embed="rId3">
            <a:alphaModFix/>
          </a:blip>
          <a:srcRect b="22364" l="0" r="14258" t="22819"/>
          <a:stretch/>
        </p:blipFill>
        <p:spPr>
          <a:xfrm flipH="1">
            <a:off x="164374" y="1977000"/>
            <a:ext cx="5859501" cy="28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7" name="Google Shape;2217;p1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18" name="Google Shape;2218;p18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88"/>
          <p:cNvSpPr txBox="1"/>
          <p:nvPr>
            <p:ph type="title"/>
          </p:nvPr>
        </p:nvSpPr>
        <p:spPr>
          <a:xfrm>
            <a:off x="476250" y="1233450"/>
            <a:ext cx="49062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我知道要怎麼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   安排人力了！</a:t>
            </a:r>
            <a:endParaRPr/>
          </a:p>
        </p:txBody>
      </p:sp>
      <p:pic>
        <p:nvPicPr>
          <p:cNvPr id="2220" name="Google Shape;2220;p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4100" y="2233250"/>
            <a:ext cx="4653401" cy="43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27" name="Google Shape;2227;p18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sp>
        <p:nvSpPr>
          <p:cNvPr id="2228" name="Google Shape;2228;p189"/>
          <p:cNvSpPr txBox="1"/>
          <p:nvPr>
            <p:ph type="title"/>
          </p:nvPr>
        </p:nvSpPr>
        <p:spPr>
          <a:xfrm>
            <a:off x="1494575" y="5220150"/>
            <a:ext cx="71733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讀者滿意度：</a:t>
            </a:r>
            <a:endParaRPr/>
          </a:p>
        </p:txBody>
      </p:sp>
      <p:pic>
        <p:nvPicPr>
          <p:cNvPr id="2229" name="Google Shape;2229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88" y="492925"/>
            <a:ext cx="7321825" cy="49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0" name="Google Shape;2230;p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098" y="4883800"/>
            <a:ext cx="1699877" cy="1699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1" name="Google Shape;2231;p189"/>
          <p:cNvGrpSpPr/>
          <p:nvPr/>
        </p:nvGrpSpPr>
        <p:grpSpPr>
          <a:xfrm>
            <a:off x="531675" y="378457"/>
            <a:ext cx="1472082" cy="1472082"/>
            <a:chOff x="6311449" y="2137175"/>
            <a:chExt cx="1920525" cy="1920525"/>
          </a:xfrm>
        </p:grpSpPr>
        <p:pic>
          <p:nvPicPr>
            <p:cNvPr id="2232" name="Google Shape;2232;p18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3" name="Google Shape;2233;p189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190"/>
          <p:cNvSpPr txBox="1"/>
          <p:nvPr>
            <p:ph idx="1" type="body"/>
          </p:nvPr>
        </p:nvSpPr>
        <p:spPr>
          <a:xfrm>
            <a:off x="3957900" y="1783075"/>
            <a:ext cx="4710000" cy="3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更換其他預測演算法，看看其他演算法的預測結果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選擇其中一個預測結果，並說明你相信此結果的理由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CN">
                <a:solidFill>
                  <a:schemeClr val="dk1"/>
                </a:solidFill>
              </a:rPr>
              <a:t>模型準確度高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○"/>
            </a:pPr>
            <a:r>
              <a:rPr lang="zh-CN">
                <a:solidFill>
                  <a:schemeClr val="dk1"/>
                </a:solidFill>
              </a:rPr>
              <a:t>預測結果符合邏輯</a:t>
            </a:r>
            <a:endParaRPr sz="3300"/>
          </a:p>
        </p:txBody>
      </p:sp>
      <p:sp>
        <p:nvSpPr>
          <p:cNvPr id="2240" name="Google Shape;2240;p1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41" name="Google Shape;2241;p190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大挑戰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找出更準的演算法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